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1.jpg" ContentType="image/jpe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6" r:id="rId3"/>
    <p:sldMasterId id="2147483688" r:id="rId4"/>
    <p:sldMasterId id="2147483692" r:id="rId5"/>
  </p:sldMasterIdLst>
  <p:notesMasterIdLst>
    <p:notesMasterId r:id="rId60"/>
  </p:notesMasterIdLst>
  <p:sldIdLst>
    <p:sldId id="261" r:id="rId6"/>
    <p:sldId id="260" r:id="rId7"/>
    <p:sldId id="281" r:id="rId8"/>
    <p:sldId id="301" r:id="rId9"/>
    <p:sldId id="266" r:id="rId10"/>
    <p:sldId id="263" r:id="rId11"/>
    <p:sldId id="269" r:id="rId12"/>
    <p:sldId id="302" r:id="rId13"/>
    <p:sldId id="303" r:id="rId14"/>
    <p:sldId id="304" r:id="rId15"/>
    <p:sldId id="305" r:id="rId16"/>
    <p:sldId id="268" r:id="rId17"/>
    <p:sldId id="267" r:id="rId18"/>
    <p:sldId id="306" r:id="rId19"/>
    <p:sldId id="307" r:id="rId20"/>
    <p:sldId id="278" r:id="rId21"/>
    <p:sldId id="282" r:id="rId22"/>
    <p:sldId id="283" r:id="rId23"/>
    <p:sldId id="308" r:id="rId24"/>
    <p:sldId id="309" r:id="rId25"/>
    <p:sldId id="310" r:id="rId26"/>
    <p:sldId id="311" r:id="rId27"/>
    <p:sldId id="312" r:id="rId28"/>
    <p:sldId id="314" r:id="rId29"/>
    <p:sldId id="273" r:id="rId30"/>
    <p:sldId id="313" r:id="rId31"/>
    <p:sldId id="274" r:id="rId32"/>
    <p:sldId id="932" r:id="rId33"/>
    <p:sldId id="441" r:id="rId34"/>
    <p:sldId id="919" r:id="rId35"/>
    <p:sldId id="933" r:id="rId36"/>
    <p:sldId id="920" r:id="rId37"/>
    <p:sldId id="914" r:id="rId38"/>
    <p:sldId id="925" r:id="rId39"/>
    <p:sldId id="931" r:id="rId40"/>
    <p:sldId id="924" r:id="rId41"/>
    <p:sldId id="922" r:id="rId42"/>
    <p:sldId id="929" r:id="rId43"/>
    <p:sldId id="262" r:id="rId44"/>
    <p:sldId id="288" r:id="rId45"/>
    <p:sldId id="264" r:id="rId46"/>
    <p:sldId id="289" r:id="rId47"/>
    <p:sldId id="290" r:id="rId48"/>
    <p:sldId id="291" r:id="rId49"/>
    <p:sldId id="292" r:id="rId50"/>
    <p:sldId id="293" r:id="rId51"/>
    <p:sldId id="294" r:id="rId52"/>
    <p:sldId id="295" r:id="rId53"/>
    <p:sldId id="296" r:id="rId54"/>
    <p:sldId id="298" r:id="rId55"/>
    <p:sldId id="299" r:id="rId56"/>
    <p:sldId id="279" r:id="rId57"/>
    <p:sldId id="300" r:id="rId58"/>
    <p:sldId id="258" r:id="rId59"/>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7E"/>
    <a:srgbClr val="0E8D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p:restoredTop sz="96296"/>
  </p:normalViewPr>
  <p:slideViewPr>
    <p:cSldViewPr>
      <p:cViewPr>
        <p:scale>
          <a:sx n="80" d="100"/>
          <a:sy n="80" d="100"/>
        </p:scale>
        <p:origin x="320" y="14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86829092015672E-2"/>
          <c:y val="2.131344427851847E-2"/>
          <c:w val="0.97013170907984325"/>
          <c:h val="0.7421880350365796"/>
        </c:manualLayout>
      </c:layout>
      <c:barChart>
        <c:barDir val="col"/>
        <c:grouping val="clustered"/>
        <c:varyColors val="0"/>
        <c:ser>
          <c:idx val="0"/>
          <c:order val="0"/>
          <c:tx>
            <c:strRef>
              <c:f>Sheet1!$B$1</c:f>
              <c:strCache>
                <c:ptCount val="1"/>
                <c:pt idx="0">
                  <c:v>Corporal Punishment</c:v>
                </c:pt>
              </c:strCache>
            </c:strRef>
          </c:tx>
          <c:spPr>
            <a:solidFill>
              <a:schemeClr val="accent1"/>
            </a:solidFill>
            <a:ln>
              <a:noFill/>
            </a:ln>
            <a:effectLst/>
          </c:spPr>
          <c:invertIfNegative val="0"/>
          <c:dLbls>
            <c:dLbl>
              <c:idx val="0"/>
              <c:tx>
                <c:rich>
                  <a:bodyPr/>
                  <a:lstStyle/>
                  <a:p>
                    <a:r>
                      <a:rPr lang="en-US" baseline="0" dirty="0"/>
                      <a:t>61%</a:t>
                    </a:r>
                    <a:endParaRPr lang="en-US" dirty="0"/>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99E-4C8F-BADC-50C1294B4A1A}"/>
                </c:ext>
              </c:extLst>
            </c:dLbl>
            <c:dLbl>
              <c:idx val="1"/>
              <c:tx>
                <c:rich>
                  <a:bodyPr/>
                  <a:lstStyle/>
                  <a:p>
                    <a:r>
                      <a:rPr lang="en-US"/>
                      <a:t>62.4%</a:t>
                    </a:r>
                    <a:endParaRPr lang="en-US" dirty="0"/>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99E-4C8F-BADC-50C1294B4A1A}"/>
                </c:ext>
              </c:extLst>
            </c:dLbl>
            <c:dLbl>
              <c:idx val="2"/>
              <c:tx>
                <c:rich>
                  <a:bodyPr/>
                  <a:lstStyle/>
                  <a:p>
                    <a:r>
                      <a:rPr lang="en-US" baseline="0"/>
                      <a:t> </a:t>
                    </a:r>
                    <a:fld id="{C87F5FB5-0431-C444-A0D7-371E514A74A6}" type="VALUE">
                      <a:rPr lang="en-US" baseline="0" smtClean="0"/>
                      <a:pPr/>
                      <a:t>[VALUE]</a:t>
                    </a:fld>
                    <a:r>
                      <a:rPr lang="en-US" baseline="0"/>
                      <a:t>%</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99E-4C8F-BADC-50C1294B4A1A}"/>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4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errBars>
            <c:errBarType val="both"/>
            <c:errValType val="stdErr"/>
            <c:noEndCap val="0"/>
            <c:spPr>
              <a:noFill/>
              <a:ln w="9525" cap="flat" cmpd="sng" algn="ctr">
                <a:solidFill>
                  <a:schemeClr val="tx1">
                    <a:lumMod val="65000"/>
                    <a:lumOff val="35000"/>
                  </a:schemeClr>
                </a:solidFill>
                <a:round/>
              </a:ln>
              <a:effectLst/>
            </c:spPr>
          </c:errBars>
          <c:cat>
            <c:strRef>
              <c:f>Sheet1!$A$2:$A$4</c:f>
              <c:strCache>
                <c:ptCount val="3"/>
                <c:pt idx="0">
                  <c:v>Youth 16-24</c:v>
                </c:pt>
                <c:pt idx="1">
                  <c:v>Male</c:v>
                </c:pt>
                <c:pt idx="2">
                  <c:v>Female</c:v>
                </c:pt>
              </c:strCache>
            </c:strRef>
          </c:cat>
          <c:val>
            <c:numRef>
              <c:f>Sheet1!$B$2:$B$4</c:f>
              <c:numCache>
                <c:formatCode>General</c:formatCode>
                <c:ptCount val="3"/>
                <c:pt idx="0">
                  <c:v>61</c:v>
                </c:pt>
                <c:pt idx="1">
                  <c:v>62.4</c:v>
                </c:pt>
                <c:pt idx="2">
                  <c:v>59.6</c:v>
                </c:pt>
              </c:numCache>
            </c:numRef>
          </c:val>
          <c:extLst>
            <c:ext xmlns:c16="http://schemas.microsoft.com/office/drawing/2014/chart" uri="{C3380CC4-5D6E-409C-BE32-E72D297353CC}">
              <c16:uniqueId val="{00000003-899E-4C8F-BADC-50C1294B4A1A}"/>
            </c:ext>
          </c:extLst>
        </c:ser>
        <c:ser>
          <c:idx val="1"/>
          <c:order val="1"/>
          <c:tx>
            <c:strRef>
              <c:f>Sheet1!$C$1</c:f>
              <c:strCache>
                <c:ptCount val="1"/>
                <c:pt idx="0">
                  <c:v>No Corporal Punishment</c:v>
                </c:pt>
              </c:strCache>
            </c:strRef>
          </c:tx>
          <c:spPr>
            <a:solidFill>
              <a:schemeClr val="accent2"/>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Sheet1!$A$2:$A$4</c:f>
              <c:strCache>
                <c:ptCount val="3"/>
                <c:pt idx="0">
                  <c:v>Youth 16-24</c:v>
                </c:pt>
                <c:pt idx="1">
                  <c:v>Male</c:v>
                </c:pt>
                <c:pt idx="2">
                  <c:v>Female</c:v>
                </c:pt>
              </c:strCache>
            </c:strRef>
          </c:cat>
          <c:val>
            <c:numRef>
              <c:f>Sheet1!$C$2:$C$4</c:f>
              <c:numCache>
                <c:formatCode>General</c:formatCode>
                <c:ptCount val="3"/>
                <c:pt idx="0">
                  <c:v>39</c:v>
                </c:pt>
                <c:pt idx="1">
                  <c:v>37.6</c:v>
                </c:pt>
                <c:pt idx="2">
                  <c:v>40.6</c:v>
                </c:pt>
              </c:numCache>
            </c:numRef>
          </c:val>
          <c:extLst>
            <c:ext xmlns:c16="http://schemas.microsoft.com/office/drawing/2014/chart" uri="{C3380CC4-5D6E-409C-BE32-E72D297353CC}">
              <c16:uniqueId val="{00000004-899E-4C8F-BADC-50C1294B4A1A}"/>
            </c:ext>
          </c:extLst>
        </c:ser>
        <c:dLbls>
          <c:showLegendKey val="0"/>
          <c:showVal val="0"/>
          <c:showCatName val="0"/>
          <c:showSerName val="0"/>
          <c:showPercent val="0"/>
          <c:showBubbleSize val="0"/>
        </c:dLbls>
        <c:gapWidth val="219"/>
        <c:overlap val="-27"/>
        <c:axId val="1295308720"/>
        <c:axId val="1270001424"/>
      </c:barChart>
      <c:catAx>
        <c:axId val="129530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270001424"/>
        <c:crosses val="autoZero"/>
        <c:auto val="1"/>
        <c:lblAlgn val="ctr"/>
        <c:lblOffset val="100"/>
        <c:noMultiLvlLbl val="0"/>
      </c:catAx>
      <c:valAx>
        <c:axId val="1270001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5308720"/>
        <c:crosses val="autoZero"/>
        <c:crossBetween val="between"/>
      </c:valAx>
      <c:spPr>
        <a:noFill/>
        <a:ln>
          <a:noFill/>
        </a:ln>
        <a:effectLst/>
      </c:spPr>
    </c:plotArea>
    <c:legend>
      <c:legendPos val="b"/>
      <c:layout>
        <c:manualLayout>
          <c:xMode val="edge"/>
          <c:yMode val="edge"/>
          <c:x val="0.14505667769789649"/>
          <c:y val="0.88616696749367663"/>
          <c:w val="0.72437930313058696"/>
          <c:h val="0.1021584625234812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141898099818927E-2"/>
          <c:y val="5.4663633937171441E-2"/>
          <c:w val="0.90851231847643033"/>
          <c:h val="0.84245929605087555"/>
        </c:manualLayout>
      </c:layout>
      <c:lineChart>
        <c:grouping val="standard"/>
        <c:varyColors val="0"/>
        <c:ser>
          <c:idx val="0"/>
          <c:order val="0"/>
          <c:tx>
            <c:strRef>
              <c:f>Sheet1!$B$1</c:f>
              <c:strCache>
                <c:ptCount val="1"/>
                <c:pt idx="0">
                  <c:v>% Agreement CP is necessary to raise a child</c:v>
                </c:pt>
              </c:strCache>
            </c:strRef>
          </c:tx>
          <c:spPr>
            <a:ln w="28575" cap="rnd">
              <a:solidFill>
                <a:schemeClr val="accent1"/>
              </a:solidFill>
              <a:round/>
            </a:ln>
            <a:effectLst/>
          </c:spPr>
          <c:marker>
            <c:symbol val="none"/>
          </c:marker>
          <c:dLbls>
            <c:dLbl>
              <c:idx val="1"/>
              <c:layout>
                <c:manualLayout>
                  <c:x val="-8.364457457579029E-3"/>
                  <c:y val="-4.76033206543853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242-435C-9791-1556DFABE253}"/>
                </c:ext>
              </c:extLst>
            </c:dLbl>
            <c:dLbl>
              <c:idx val="3"/>
              <c:layout>
                <c:manualLayout>
                  <c:x val="5.4675594911075028E-4"/>
                  <c:y val="-3.43801760281671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42-435C-9791-1556DFABE25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65 Plus</c:v>
                </c:pt>
                <c:pt idx="1">
                  <c:v>55-64 Y</c:v>
                </c:pt>
                <c:pt idx="2">
                  <c:v>45-54 Y</c:v>
                </c:pt>
                <c:pt idx="3">
                  <c:v>35-44 Y</c:v>
                </c:pt>
                <c:pt idx="4">
                  <c:v>25-34 Y</c:v>
                </c:pt>
                <c:pt idx="5">
                  <c:v>16-24 Y</c:v>
                </c:pt>
              </c:strCache>
            </c:strRef>
          </c:cat>
          <c:val>
            <c:numRef>
              <c:f>Sheet1!$B$2:$B$7</c:f>
              <c:numCache>
                <c:formatCode>0.00%</c:formatCode>
                <c:ptCount val="6"/>
                <c:pt idx="0">
                  <c:v>0.379</c:v>
                </c:pt>
                <c:pt idx="1">
                  <c:v>0.29899999999999999</c:v>
                </c:pt>
                <c:pt idx="2">
                  <c:v>0.30399999999999999</c:v>
                </c:pt>
                <c:pt idx="3">
                  <c:v>0.22900000000000001</c:v>
                </c:pt>
                <c:pt idx="4">
                  <c:v>0.189</c:v>
                </c:pt>
                <c:pt idx="5">
                  <c:v>0.14799999999999999</c:v>
                </c:pt>
              </c:numCache>
            </c:numRef>
          </c:val>
          <c:smooth val="0"/>
          <c:extLst>
            <c:ext xmlns:c16="http://schemas.microsoft.com/office/drawing/2014/chart" uri="{C3380CC4-5D6E-409C-BE32-E72D297353CC}">
              <c16:uniqueId val="{00000002-9242-435C-9791-1556DFABE253}"/>
            </c:ext>
          </c:extLst>
        </c:ser>
        <c:dLbls>
          <c:showLegendKey val="0"/>
          <c:showVal val="0"/>
          <c:showCatName val="0"/>
          <c:showSerName val="0"/>
          <c:showPercent val="0"/>
          <c:showBubbleSize val="0"/>
        </c:dLbls>
        <c:smooth val="0"/>
        <c:axId val="134969408"/>
        <c:axId val="74706832"/>
      </c:lineChart>
      <c:catAx>
        <c:axId val="13496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4706832"/>
        <c:crossesAt val="0"/>
        <c:auto val="1"/>
        <c:lblAlgn val="ctr"/>
        <c:lblOffset val="100"/>
        <c:noMultiLvlLbl val="0"/>
      </c:catAx>
      <c:valAx>
        <c:axId val="74706832"/>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4969408"/>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76F-40A7-BC00-0CA31815F7B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76F-40A7-BC00-0CA31815F7BB}"/>
              </c:ext>
            </c:extLst>
          </c:dPt>
          <c:cat>
            <c:strRef>
              <c:f>Sheet1!$A$2:$A$3</c:f>
              <c:strCache>
                <c:ptCount val="2"/>
                <c:pt idx="0">
                  <c:v>CP</c:v>
                </c:pt>
                <c:pt idx="1">
                  <c:v>No CP </c:v>
                </c:pt>
              </c:strCache>
            </c:strRef>
          </c:cat>
          <c:val>
            <c:numRef>
              <c:f>Sheet1!$B$2:$B$3</c:f>
              <c:numCache>
                <c:formatCode>General</c:formatCode>
                <c:ptCount val="2"/>
                <c:pt idx="0">
                  <c:v>61</c:v>
                </c:pt>
                <c:pt idx="1">
                  <c:v>39</c:v>
                </c:pt>
              </c:numCache>
            </c:numRef>
          </c:val>
          <c:extLst>
            <c:ext xmlns:c16="http://schemas.microsoft.com/office/drawing/2014/chart" uri="{C3380CC4-5D6E-409C-BE32-E72D297353CC}">
              <c16:uniqueId val="{00000004-276F-40A7-BC00-0CA31815F7B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0.39996</cdr:x>
      <cdr:y>0.33917</cdr:y>
    </cdr:from>
    <cdr:to>
      <cdr:x>0.66221</cdr:x>
      <cdr:y>0.66083</cdr:y>
    </cdr:to>
    <cdr:sp macro="" textlink="">
      <cdr:nvSpPr>
        <cdr:cNvPr id="2" name="TextBox 1">
          <a:extLst xmlns:a="http://schemas.openxmlformats.org/drawingml/2006/main">
            <a:ext uri="{FF2B5EF4-FFF2-40B4-BE49-F238E27FC236}">
              <a16:creationId xmlns:a16="http://schemas.microsoft.com/office/drawing/2014/main" id="{E94A0CA1-517D-C68F-3D16-997D4A8135C2}"/>
            </a:ext>
          </a:extLst>
        </cdr:cNvPr>
        <cdr:cNvSpPr txBox="1"/>
      </cdr:nvSpPr>
      <cdr:spPr>
        <a:xfrm xmlns:a="http://schemas.openxmlformats.org/drawingml/2006/main">
          <a:off x="2508324" y="1179167"/>
          <a:ext cx="1644684" cy="11182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6600" dirty="0"/>
            <a:t>61%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3509C3BA-4B31-584F-B34C-C1CDBD3C0304}" type="datetimeFigureOut">
              <a:rPr lang="en-US" smtClean="0"/>
              <a:t>7/21/22</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EB7A2FA6-B0C6-6E42-821D-FB08400F9B5D}" type="slidenum">
              <a:rPr lang="en-US" smtClean="0"/>
              <a:t>‹#›</a:t>
            </a:fld>
            <a:endParaRPr lang="en-US"/>
          </a:p>
        </p:txBody>
      </p:sp>
    </p:spTree>
    <p:extLst>
      <p:ext uri="{BB962C8B-B14F-4D97-AF65-F5344CB8AC3E}">
        <p14:creationId xmlns:p14="http://schemas.microsoft.com/office/powerpoint/2010/main" val="1259852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dcorporalpunishment.org/reports-on-every-state-and-territory/guadeloupe/" TargetMode="External"/><Relationship Id="rId13" Type="http://schemas.openxmlformats.org/officeDocument/2006/relationships/hyperlink" Target="https://endcorporalpunishment.org/reports-on-every-state-and-territory/reunion/" TargetMode="External"/><Relationship Id="rId18" Type="http://schemas.openxmlformats.org/officeDocument/2006/relationships/hyperlink" Target="https://endcorporalpunishment.org/reports-on-every-state-and-territory/wallis-and-futuna-islands/" TargetMode="External"/><Relationship Id="rId3" Type="http://schemas.openxmlformats.org/officeDocument/2006/relationships/hyperlink" Target="http://endcorporalpunishment.org/reports-on-every-state-and-territory/aruba/" TargetMode="External"/><Relationship Id="rId7" Type="http://schemas.openxmlformats.org/officeDocument/2006/relationships/hyperlink" Target="http://endcorporalpunishment.org/reports-on-every-state-and-territory/greenland/" TargetMode="External"/><Relationship Id="rId12" Type="http://schemas.openxmlformats.org/officeDocument/2006/relationships/hyperlink" Target="http://endcorporalpunishment.org/reports-on-every-state-and-territory/pitcairn-islands/" TargetMode="External"/><Relationship Id="rId17" Type="http://schemas.openxmlformats.org/officeDocument/2006/relationships/hyperlink" Target="http://endcorporalpunishment.org/reports-on-every-state-and-territory/svalbard/" TargetMode="External"/><Relationship Id="rId2" Type="http://schemas.openxmlformats.org/officeDocument/2006/relationships/slide" Target="../slides/slide42.xml"/><Relationship Id="rId16" Type="http://schemas.openxmlformats.org/officeDocument/2006/relationships/hyperlink" Target="https://endcorporalpunishment.org/reports-on-every-state-and-territory/st-martin/" TargetMode="External"/><Relationship Id="rId1" Type="http://schemas.openxmlformats.org/officeDocument/2006/relationships/notesMaster" Target="../notesMasters/notesMaster1.xml"/><Relationship Id="rId6" Type="http://schemas.openxmlformats.org/officeDocument/2006/relationships/hyperlink" Target="https://endcorporalpunishment.org/reports-on-every-state-and-territory/french-guiana/" TargetMode="External"/><Relationship Id="rId11" Type="http://schemas.openxmlformats.org/officeDocument/2006/relationships/hyperlink" Target="https://endcorporalpunishment.org/reports-on-every-state-and-territory/mayotte/" TargetMode="External"/><Relationship Id="rId5" Type="http://schemas.openxmlformats.org/officeDocument/2006/relationships/hyperlink" Target="http://endcorporalpunishment.org/reports-on-every-state-and-territory/faroe-islands/" TargetMode="External"/><Relationship Id="rId15" Type="http://schemas.openxmlformats.org/officeDocument/2006/relationships/hyperlink" Target="http://endcorporalpunishment.org/reports-on-every-state-and-territory/st-maarten/" TargetMode="External"/><Relationship Id="rId10" Type="http://schemas.openxmlformats.org/officeDocument/2006/relationships/hyperlink" Target="https://endcorporalpunishment.org/reports-on-every-state-and-territory/martinique/" TargetMode="External"/><Relationship Id="rId4" Type="http://schemas.openxmlformats.org/officeDocument/2006/relationships/hyperlink" Target="http://endcorporalpunishment.org/reports-on-every-state-and-territory/curacao/" TargetMode="External"/><Relationship Id="rId9" Type="http://schemas.openxmlformats.org/officeDocument/2006/relationships/hyperlink" Target="https://endcorporalpunishment.org/reports-on-every-state-and-territory/jersey/" TargetMode="External"/><Relationship Id="rId14" Type="http://schemas.openxmlformats.org/officeDocument/2006/relationships/hyperlink" Target="https://endcorporalpunishment.org/reports-on-every-state-and-territory/st-barthelemy/"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resourcecentre.savethechildren.net/document/unreasonable-force-new-zealands-journey-towards-banning-physical-punishment-childre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ov.wales/ending-physical-punishment-childre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AAED44F-8DE0-4245-B02B-CC95FDAC3EA9}" type="slidenum">
              <a:rPr kumimoji="0" lang="en-AU"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en-AU"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272592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3D8BF9-A5F8-4946-97EB-A5AF01433D58}" type="slidenum">
              <a:rPr kumimoji="0" lang="en-AU"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35</a:t>
            </a:fld>
            <a:endParaRPr kumimoji="0" lang="en-AU"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73935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3D8BF9-A5F8-4946-97EB-A5AF01433D58}" type="slidenum">
              <a:rPr kumimoji="0" lang="en-AU"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36</a:t>
            </a:fld>
            <a:endParaRPr kumimoji="0" lang="en-AU"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6835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3D8BF9-A5F8-4946-97EB-A5AF01433D58}" type="slidenum">
              <a:rPr kumimoji="0" lang="en-AU"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37</a:t>
            </a:fld>
            <a:endParaRPr kumimoji="0" lang="en-AU"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71283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3D8BF9-A5F8-4946-97EB-A5AF01433D58}" type="slidenum">
              <a:rPr kumimoji="0" lang="en-AU"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38</a:t>
            </a:fld>
            <a:endParaRPr kumimoji="0" lang="en-AU"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3158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While 86% percent of children worldwide are not yet protected by legislation prohibiting against corporal punishment, 63 countries have now responded to the 1989 call from the United Nations Convention on the Rights of the Child and made corporal punishment illegal.</a:t>
            </a:r>
            <a:r>
              <a:rPr lang="en-AU" dirty="0">
                <a:effectLst/>
              </a:rPr>
              <a:t> </a:t>
            </a:r>
            <a:endParaRPr lang="en-US" dirty="0"/>
          </a:p>
        </p:txBody>
      </p:sp>
      <p:sp>
        <p:nvSpPr>
          <p:cNvPr id="4" name="Slide Number Placeholder 3"/>
          <p:cNvSpPr>
            <a:spLocks noGrp="1"/>
          </p:cNvSpPr>
          <p:nvPr>
            <p:ph type="sldNum" sz="quarter" idx="5"/>
          </p:nvPr>
        </p:nvSpPr>
        <p:spPr/>
        <p:txBody>
          <a:bodyPr/>
          <a:lstStyle/>
          <a:p>
            <a:fld id="{EB7A2FA6-B0C6-6E42-821D-FB08400F9B5D}" type="slidenum">
              <a:rPr lang="en-US" smtClean="0"/>
              <a:t>39</a:t>
            </a:fld>
            <a:endParaRPr lang="en-US"/>
          </a:p>
        </p:txBody>
      </p:sp>
    </p:spTree>
    <p:extLst>
      <p:ext uri="{BB962C8B-B14F-4D97-AF65-F5344CB8AC3E}">
        <p14:creationId xmlns:p14="http://schemas.microsoft.com/office/powerpoint/2010/main" val="1488588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endcorporalpunishment.org</a:t>
            </a:r>
            <a:r>
              <a:rPr lang="en-US" dirty="0"/>
              <a:t>/ - map to the link</a:t>
            </a:r>
          </a:p>
          <a:p>
            <a:endParaRPr lang="en-US" dirty="0"/>
          </a:p>
        </p:txBody>
      </p:sp>
      <p:sp>
        <p:nvSpPr>
          <p:cNvPr id="4" name="Slide Number Placeholder 3"/>
          <p:cNvSpPr>
            <a:spLocks noGrp="1"/>
          </p:cNvSpPr>
          <p:nvPr>
            <p:ph type="sldNum" sz="quarter" idx="5"/>
          </p:nvPr>
        </p:nvSpPr>
        <p:spPr/>
        <p:txBody>
          <a:bodyPr/>
          <a:lstStyle/>
          <a:p>
            <a:fld id="{EB7A2FA6-B0C6-6E42-821D-FB08400F9B5D}" type="slidenum">
              <a:rPr lang="en-US" smtClean="0"/>
              <a:t>41</a:t>
            </a:fld>
            <a:endParaRPr lang="en-US"/>
          </a:p>
        </p:txBody>
      </p:sp>
    </p:spTree>
    <p:extLst>
      <p:ext uri="{BB962C8B-B14F-4D97-AF65-F5344CB8AC3E}">
        <p14:creationId xmlns:p14="http://schemas.microsoft.com/office/powerpoint/2010/main" val="2682385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 countries</a:t>
            </a:r>
          </a:p>
          <a:p>
            <a:r>
              <a:rPr lang="en-US" dirty="0"/>
              <a:t>2 nations</a:t>
            </a:r>
          </a:p>
          <a:p>
            <a:r>
              <a:rPr lang="en-US" dirty="0"/>
              <a:t> </a:t>
            </a:r>
          </a:p>
          <a:p>
            <a:r>
              <a:rPr lang="en-AU" sz="1200" b="0" i="0" kern="1200" dirty="0">
                <a:solidFill>
                  <a:schemeClr val="tx1"/>
                </a:solidFill>
                <a:effectLst/>
                <a:latin typeface="+mn-lt"/>
                <a:ea typeface="+mn-ea"/>
                <a:cs typeface="+mn-cs"/>
              </a:rPr>
              <a:t>Territories prohibiting all corporal punishment of children, including in the home:</a:t>
            </a:r>
          </a:p>
          <a:p>
            <a:r>
              <a:rPr lang="en-AU" sz="1200" b="0" i="0" u="none" strike="noStrike" kern="1200" dirty="0">
                <a:solidFill>
                  <a:schemeClr val="tx1"/>
                </a:solidFill>
                <a:effectLst/>
                <a:latin typeface="+mn-lt"/>
                <a:ea typeface="+mn-ea"/>
                <a:cs typeface="+mn-cs"/>
                <a:hlinkClick r:id="rId3"/>
              </a:rPr>
              <a:t>Aruba (Netherlands)</a:t>
            </a:r>
            <a:r>
              <a:rPr lang="en-AU" sz="1200" b="0" i="0"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4"/>
              </a:rPr>
              <a:t>Curaçao (Netherlands)</a:t>
            </a:r>
            <a:r>
              <a:rPr lang="en-AU" sz="1200" b="0" i="0"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5"/>
              </a:rPr>
              <a:t>Faroe Islands (Denmark)</a:t>
            </a:r>
            <a:r>
              <a:rPr lang="en-AU" sz="1200" b="0" i="0"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6"/>
              </a:rPr>
              <a:t>French Guiana (France)</a:t>
            </a:r>
            <a:r>
              <a:rPr lang="en-AU" sz="1200" b="0" i="0"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7"/>
              </a:rPr>
              <a:t>Greenland (Denmark)</a:t>
            </a:r>
            <a:r>
              <a:rPr lang="en-AU" sz="1200" b="0" i="0"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8"/>
              </a:rPr>
              <a:t>Guadeloupe (France)</a:t>
            </a:r>
            <a:r>
              <a:rPr lang="en-AU" sz="1200" b="0" i="0"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9"/>
              </a:rPr>
              <a:t>Jersey (UK)</a:t>
            </a:r>
            <a:r>
              <a:rPr lang="en-AU" sz="1200" b="0" i="0"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10"/>
              </a:rPr>
              <a:t>Martinique (France)</a:t>
            </a:r>
            <a:r>
              <a:rPr lang="en-AU" sz="1200" b="0" i="0"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11"/>
              </a:rPr>
              <a:t>Mayotte (France)</a:t>
            </a:r>
            <a:r>
              <a:rPr lang="en-AU" sz="1200" b="0" i="0"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12"/>
              </a:rPr>
              <a:t>Pitcairn Islands (UK)</a:t>
            </a:r>
            <a:r>
              <a:rPr lang="en-AU" sz="1200" b="0" i="0"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13"/>
              </a:rPr>
              <a:t>Réunion (France)</a:t>
            </a:r>
            <a:r>
              <a:rPr lang="en-AU" sz="1200" b="0" i="0"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14"/>
              </a:rPr>
              <a:t>St Barthelemy (France)</a:t>
            </a:r>
            <a:r>
              <a:rPr lang="en-AU" sz="1200" b="0" i="0"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15"/>
              </a:rPr>
              <a:t>St Maarten (Netherlands)</a:t>
            </a:r>
            <a:r>
              <a:rPr lang="en-AU" sz="1200" b="0" i="0"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16"/>
              </a:rPr>
              <a:t>St Martin (France)</a:t>
            </a:r>
            <a:r>
              <a:rPr lang="en-AU" sz="1200" b="0" i="0"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17"/>
              </a:rPr>
              <a:t>Svalbard and Jan Mayen Islands (Norway)</a:t>
            </a:r>
            <a:r>
              <a:rPr lang="en-AU" sz="1200" b="0" i="0"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18"/>
              </a:rPr>
              <a:t>Wallis and Futuna Islands (France)</a:t>
            </a:r>
            <a:endParaRPr lang="en-AU" sz="1200" b="0" i="0" kern="1200" dirty="0">
              <a:solidFill>
                <a:schemeClr val="tx1"/>
              </a:solidFill>
              <a:effectLst/>
              <a:latin typeface="+mn-lt"/>
              <a:ea typeface="+mn-ea"/>
              <a:cs typeface="+mn-cs"/>
            </a:endParaRPr>
          </a:p>
          <a:p>
            <a:endParaRPr lang="en-US" dirty="0"/>
          </a:p>
          <a:p>
            <a:r>
              <a:rPr lang="en-AU" sz="1200" kern="1200" dirty="0">
                <a:solidFill>
                  <a:schemeClr val="tx1"/>
                </a:solidFill>
                <a:effectLst/>
                <a:latin typeface="+mn-lt"/>
                <a:ea typeface="+mn-ea"/>
                <a:cs typeface="+mn-cs"/>
              </a:rPr>
              <a:t>New Zealand was the first English-speaking country to make the shift in 2007, with Ireland, Scotland, and Wales following in more recent years. </a:t>
            </a:r>
            <a:endParaRPr lang="en-US" dirty="0"/>
          </a:p>
          <a:p>
            <a:endParaRPr lang="en-US" dirty="0"/>
          </a:p>
        </p:txBody>
      </p:sp>
      <p:sp>
        <p:nvSpPr>
          <p:cNvPr id="4" name="Slide Number Placeholder 3"/>
          <p:cNvSpPr>
            <a:spLocks noGrp="1"/>
          </p:cNvSpPr>
          <p:nvPr>
            <p:ph type="sldNum" sz="quarter" idx="5"/>
          </p:nvPr>
        </p:nvSpPr>
        <p:spPr/>
        <p:txBody>
          <a:bodyPr/>
          <a:lstStyle/>
          <a:p>
            <a:fld id="{EB7A2FA6-B0C6-6E42-821D-FB08400F9B5D}" type="slidenum">
              <a:rPr lang="en-US" smtClean="0"/>
              <a:t>42</a:t>
            </a:fld>
            <a:endParaRPr lang="en-US"/>
          </a:p>
        </p:txBody>
      </p:sp>
    </p:spTree>
    <p:extLst>
      <p:ext uri="{BB962C8B-B14F-4D97-AF65-F5344CB8AC3E}">
        <p14:creationId xmlns:p14="http://schemas.microsoft.com/office/powerpoint/2010/main" val="3411234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err="1">
                <a:solidFill>
                  <a:schemeClr val="tx1"/>
                </a:solidFill>
                <a:effectLst/>
                <a:latin typeface="+mn-lt"/>
                <a:ea typeface="+mn-ea"/>
                <a:cs typeface="+mn-cs"/>
              </a:rPr>
              <a:t>Modig</a:t>
            </a:r>
            <a:r>
              <a:rPr lang="en-AU" sz="1200" kern="1200" dirty="0">
                <a:solidFill>
                  <a:schemeClr val="tx1"/>
                </a:solidFill>
                <a:effectLst/>
                <a:latin typeface="+mn-lt"/>
                <a:ea typeface="+mn-ea"/>
                <a:cs typeface="+mn-cs"/>
              </a:rPr>
              <a:t>, C. (2009), Never Violence – Thirty Years on from Sweden’s Abolition of Corporal Punishment, Save the Children Sweden and Swedish Ministry of Health and Social Affairs</a:t>
            </a:r>
          </a:p>
          <a:p>
            <a:pPr marL="342900" indent="-342900">
              <a:buFont typeface="Arial" panose="020B0604020202020204" pitchFamily="34" charset="0"/>
              <a:buChar char="•"/>
            </a:pPr>
            <a:r>
              <a:rPr lang="en-AU" sz="1200" dirty="0" err="1"/>
              <a:t>Hindberg</a:t>
            </a:r>
            <a:r>
              <a:rPr lang="en-AU" sz="1200" dirty="0"/>
              <a:t>, B. (2001). Ending corporal punishment: Swedish experience of efforts to prevent all forms of violence against children - and the results. Ministry of Health and Social Affairs, and Ministry of Foreign Affairs, Sweden.</a:t>
            </a:r>
          </a:p>
          <a:p>
            <a:pPr marL="342900" indent="-342900">
              <a:buFont typeface="Arial" panose="020B0604020202020204" pitchFamily="34" charset="0"/>
              <a:buChar char="•"/>
            </a:pPr>
            <a:r>
              <a:rPr lang="en-AU" sz="1200" dirty="0" err="1"/>
              <a:t>Durrant</a:t>
            </a:r>
            <a:r>
              <a:rPr lang="en-AU" sz="1200" dirty="0"/>
              <a:t>, R. (2011). Collective violence: An evolutionary perspective. Aggression and Violent </a:t>
            </a:r>
            <a:r>
              <a:rPr lang="en-AU" sz="1200" dirty="0" err="1"/>
              <a:t>Behavior</a:t>
            </a:r>
            <a:r>
              <a:rPr lang="en-AU" sz="1200" dirty="0"/>
              <a:t>, 16(5), 428–436. https://</a:t>
            </a:r>
            <a:r>
              <a:rPr lang="en-AU" sz="1200" dirty="0" err="1"/>
              <a:t>doi.org</a:t>
            </a:r>
            <a:r>
              <a:rPr lang="en-AU" sz="1200" dirty="0"/>
              <a:t>/10.1016/j.avb.2011.04.014</a:t>
            </a:r>
          </a:p>
          <a:p>
            <a:pPr marL="342900" indent="-342900">
              <a:buFont typeface="Arial" panose="020B0604020202020204" pitchFamily="34" charset="0"/>
              <a:buChar char="•"/>
            </a:pPr>
            <a:r>
              <a:rPr lang="en-AU" sz="1200" dirty="0" err="1"/>
              <a:t>Durrant</a:t>
            </a:r>
            <a:r>
              <a:rPr lang="en-AU" sz="1200" dirty="0"/>
              <a:t>, J. E. (1999). Evaluating the success of Sweden’s corporal punishment ban. Child abuse &amp; neglect, 23(5), 435-448.</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EB7A2FA6-B0C6-6E42-821D-FB08400F9B5D}" type="slidenum">
              <a:rPr lang="en-US" smtClean="0"/>
              <a:t>44</a:t>
            </a:fld>
            <a:endParaRPr lang="en-US"/>
          </a:p>
        </p:txBody>
      </p:sp>
    </p:spTree>
    <p:extLst>
      <p:ext uri="{BB962C8B-B14F-4D97-AF65-F5344CB8AC3E}">
        <p14:creationId xmlns:p14="http://schemas.microsoft.com/office/powerpoint/2010/main" val="1676605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study also showed changes across generations, with a much greater proportion of Swedes being raised non-violently.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Further, 90% of Swedes knew about the laws prohibiting corporal punishment, while in Austria (32%) and Germany (31%) fewer parents were aware that a smack on a child’s bottom was illegal.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Continuous public health campaigning therefore appears essential to ensure members of the public are aware of the laws, know the harmful effects of corporal punishment, and are sensitised to alternatives to corporal punishment. This study also highlights the importance of measuring both attitudes and practices prior to and following legislative change to inform further educational and support strategies.   </a:t>
            </a:r>
          </a:p>
          <a:p>
            <a:endParaRPr lang="en-US" dirty="0"/>
          </a:p>
          <a:p>
            <a:endParaRPr lang="en-US" dirty="0"/>
          </a:p>
        </p:txBody>
      </p:sp>
      <p:sp>
        <p:nvSpPr>
          <p:cNvPr id="4" name="Slide Number Placeholder 3"/>
          <p:cNvSpPr>
            <a:spLocks noGrp="1"/>
          </p:cNvSpPr>
          <p:nvPr>
            <p:ph type="sldNum" sz="quarter" idx="5"/>
          </p:nvPr>
        </p:nvSpPr>
        <p:spPr/>
        <p:txBody>
          <a:bodyPr/>
          <a:lstStyle/>
          <a:p>
            <a:fld id="{EB7A2FA6-B0C6-6E42-821D-FB08400F9B5D}" type="slidenum">
              <a:rPr lang="en-US" smtClean="0"/>
              <a:t>45</a:t>
            </a:fld>
            <a:endParaRPr lang="en-US"/>
          </a:p>
        </p:txBody>
      </p:sp>
    </p:spTree>
    <p:extLst>
      <p:ext uri="{BB962C8B-B14F-4D97-AF65-F5344CB8AC3E}">
        <p14:creationId xmlns:p14="http://schemas.microsoft.com/office/powerpoint/2010/main" val="3083337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Wood, B., Hassall, I., Hook, G., &amp; </a:t>
            </a:r>
            <a:r>
              <a:rPr lang="en-US" sz="1200" kern="1200" dirty="0" err="1">
                <a:solidFill>
                  <a:schemeClr val="tx1"/>
                </a:solidFill>
                <a:effectLst/>
                <a:latin typeface="+mn-lt"/>
                <a:ea typeface="+mn-ea"/>
                <a:cs typeface="+mn-cs"/>
              </a:rPr>
              <a:t>Ludbrook</a:t>
            </a:r>
            <a:r>
              <a:rPr lang="en-US" sz="1200" kern="1200" dirty="0">
                <a:solidFill>
                  <a:schemeClr val="tx1"/>
                </a:solidFill>
                <a:effectLst/>
                <a:latin typeface="+mn-lt"/>
                <a:ea typeface="+mn-ea"/>
                <a:cs typeface="+mn-cs"/>
              </a:rPr>
              <a:t>, R. (2008). </a:t>
            </a:r>
            <a:r>
              <a:rPr lang="en-US" sz="1200" i="1" kern="1200" dirty="0">
                <a:solidFill>
                  <a:schemeClr val="tx1"/>
                </a:solidFill>
                <a:effectLst/>
                <a:latin typeface="+mn-lt"/>
                <a:ea typeface="+mn-ea"/>
                <a:cs typeface="+mn-cs"/>
              </a:rPr>
              <a:t>Unreasonable Force: New Zealand's Journey towards Banning the Physical Punishment of Children</a:t>
            </a:r>
            <a:r>
              <a:rPr lang="en-US" sz="1200" kern="1200" dirty="0">
                <a:solidFill>
                  <a:schemeClr val="tx1"/>
                </a:solidFill>
                <a:effectLst/>
                <a:latin typeface="+mn-lt"/>
                <a:ea typeface="+mn-ea"/>
                <a:cs typeface="+mn-cs"/>
              </a:rPr>
              <a:t>. Save the Children New Zealand. </a:t>
            </a:r>
            <a:r>
              <a:rPr lang="en-US" sz="1200" u="sng" kern="1200" dirty="0">
                <a:solidFill>
                  <a:schemeClr val="tx1"/>
                </a:solidFill>
                <a:effectLst/>
                <a:latin typeface="+mn-lt"/>
                <a:ea typeface="+mn-ea"/>
                <a:cs typeface="+mn-cs"/>
                <a:hlinkClick r:id="rId3"/>
              </a:rPr>
              <a:t>https://resourcecentre.savethechildren.net/document/unreasonable-force-new-zealands-journey-towards-banning-physical-punishment-children/</a:t>
            </a:r>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endParaRPr lang="en-US" dirty="0"/>
          </a:p>
          <a:p>
            <a:endParaRPr lang="en-US" dirty="0"/>
          </a:p>
          <a:p>
            <a:r>
              <a:rPr lang="en-AU" sz="1200" b="0" i="0" kern="1200" dirty="0">
                <a:solidFill>
                  <a:schemeClr val="tx1"/>
                </a:solidFill>
                <a:effectLst/>
                <a:latin typeface="+mn-lt"/>
                <a:ea typeface="+mn-ea"/>
                <a:cs typeface="+mn-cs"/>
              </a:rPr>
              <a:t>In total, 355 child assault events attended by police during this period were considered for the eleventh review. 12 of these events were identified as involving smacking and 31 involved 'minor acts of physical discipline'.</a:t>
            </a:r>
            <a:endParaRPr lang="en-US" dirty="0"/>
          </a:p>
          <a:p>
            <a:endParaRPr lang="en-US" dirty="0"/>
          </a:p>
          <a:p>
            <a:endParaRPr lang="en-US" dirty="0"/>
          </a:p>
          <a:p>
            <a:r>
              <a:rPr lang="en-AU" sz="1200" kern="1200" dirty="0">
                <a:solidFill>
                  <a:schemeClr val="tx1"/>
                </a:solidFill>
                <a:effectLst/>
                <a:latin typeface="+mn-lt"/>
                <a:ea typeface="+mn-ea"/>
                <a:cs typeface="+mn-cs"/>
              </a:rPr>
              <a:t>In the two years following law reform, NZ Police monitored corporal punishment/smacking reports and continued to record the impact of the law for an additional year. Monitoring over the three year period following legislative change found that of 335 recorded prosecutions for child assaults only 12 were for smacking (none resulted in prosecution) and 31 for minor acts of physical discipline (9 of which resulted in prosecution), with an overall reduction in all types of incidents. Initial fears that ‘good parents’ would be prosecuted for smacking were proven unfounded (New Zealand Police, 2013).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B7A2FA6-B0C6-6E42-821D-FB08400F9B5D}" type="slidenum">
              <a:rPr lang="en-US" smtClean="0"/>
              <a:t>47</a:t>
            </a:fld>
            <a:endParaRPr lang="en-US"/>
          </a:p>
        </p:txBody>
      </p:sp>
    </p:spTree>
    <p:extLst>
      <p:ext uri="{BB962C8B-B14F-4D97-AF65-F5344CB8AC3E}">
        <p14:creationId xmlns:p14="http://schemas.microsoft.com/office/powerpoint/2010/main" val="756814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DE4629-2860-4BD9-A496-6EFCFB52CCF0}" type="slidenum">
              <a:rPr kumimoji="0" lang="en-AU"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AU"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29000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as outlined in the UN Sustainable Development Goal of ending all forms of violence against children.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Convention on the Rights of the Child </a:t>
            </a:r>
            <a:endParaRPr lang="en-AU" sz="1200" dirty="0"/>
          </a:p>
          <a:p>
            <a:endParaRPr lang="en-US" dirty="0"/>
          </a:p>
          <a:p>
            <a:endParaRPr lang="en-US" dirty="0"/>
          </a:p>
          <a:p>
            <a:r>
              <a:rPr lang="en-US" dirty="0"/>
              <a:t>Detrimental effects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Reducing trust and connection with those children are closest to, lowering self-esteem, increasing behaviour problems, mental health difficulties and increasing risk for later substance abuse, antisocial behaviour and poorer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Whether taking an evidence-based approach (i.e., considering adverse impacts) or a child-rights perspective (i.e., children deserve the same right to be free from violence as afforded to adults), continuing to allow corporal punishment of children by their parents and carers is antithetical to the wellbeing of children in Australia.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endParaRPr lang="en-US" dirty="0"/>
          </a:p>
          <a:p>
            <a:endParaRPr lang="en-US" dirty="0"/>
          </a:p>
        </p:txBody>
      </p:sp>
      <p:sp>
        <p:nvSpPr>
          <p:cNvPr id="4" name="Slide Number Placeholder 3"/>
          <p:cNvSpPr>
            <a:spLocks noGrp="1"/>
          </p:cNvSpPr>
          <p:nvPr>
            <p:ph type="sldNum" sz="quarter" idx="5"/>
          </p:nvPr>
        </p:nvSpPr>
        <p:spPr/>
        <p:txBody>
          <a:bodyPr/>
          <a:lstStyle/>
          <a:p>
            <a:fld id="{EB7A2FA6-B0C6-6E42-821D-FB08400F9B5D}" type="slidenum">
              <a:rPr lang="en-US" smtClean="0"/>
              <a:t>48</a:t>
            </a:fld>
            <a:endParaRPr lang="en-US"/>
          </a:p>
        </p:txBody>
      </p:sp>
    </p:spTree>
    <p:extLst>
      <p:ext uri="{BB962C8B-B14F-4D97-AF65-F5344CB8AC3E}">
        <p14:creationId xmlns:p14="http://schemas.microsoft.com/office/powerpoint/2010/main" val="1901998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Australia needs to: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enact legal reform in each state and territory to prohibit corporal punishment of children;</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determine the nature of significant risk factors for corporal punishment and provide additional prevention and support measures for individuals who may be most in need;</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increase access to, and reach of, culturally appropriate parenting strategies that provide an alternative discipline strategy to corporal punishment;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provide population-level access to free or low-cost evidence-based parenting programs with more intensive supports available for families with risk for engaging in corporal punishment or maltreatment (as outlined by Doyle et al., 2022);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implement a public health campaign to inform the population the law has changed (e.g., </a:t>
            </a:r>
            <a:r>
              <a:rPr lang="en-AU" sz="1200" u="sng" kern="1200" dirty="0">
                <a:solidFill>
                  <a:schemeClr val="tx1"/>
                </a:solidFill>
                <a:effectLst/>
                <a:latin typeface="+mn-lt"/>
                <a:ea typeface="+mn-ea"/>
                <a:cs typeface="+mn-cs"/>
                <a:hlinkClick r:id="rId3"/>
              </a:rPr>
              <a:t>https://gov.wales/ending-physical-punishment-children</a:t>
            </a:r>
            <a:r>
              <a:rPr lang="en-AU" sz="1200" kern="1200" dirty="0">
                <a:solidFill>
                  <a:schemeClr val="tx1"/>
                </a:solidFill>
                <a:effectLst/>
                <a:latin typeface="+mn-lt"/>
                <a:ea typeface="+mn-ea"/>
                <a:cs typeface="+mn-cs"/>
              </a:rPr>
              <a:t>), while accurately explaining the consequences of this change;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employ a whole-of-government approach to ensure appropriate, holistic health and law enforcement approaches (including alternatives to prosecution); and</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measure the impact of change through a regular national parenting survey to monitor attitudes towards, and use of, corporal punishment and alternative discipline practices, and use nationally representative surveys to monitor child wellbeing and prevalence of child maltreatment to see whether improvements occur. </a:t>
            </a:r>
          </a:p>
          <a:p>
            <a:endParaRPr lang="en-US" dirty="0"/>
          </a:p>
          <a:p>
            <a:endParaRPr lang="en-US" dirty="0"/>
          </a:p>
        </p:txBody>
      </p:sp>
      <p:sp>
        <p:nvSpPr>
          <p:cNvPr id="4" name="Slide Number Placeholder 3"/>
          <p:cNvSpPr>
            <a:spLocks noGrp="1"/>
          </p:cNvSpPr>
          <p:nvPr>
            <p:ph type="sldNum" sz="quarter" idx="5"/>
          </p:nvPr>
        </p:nvSpPr>
        <p:spPr/>
        <p:txBody>
          <a:bodyPr/>
          <a:lstStyle/>
          <a:p>
            <a:fld id="{EB7A2FA6-B0C6-6E42-821D-FB08400F9B5D}" type="slidenum">
              <a:rPr lang="en-US" smtClean="0"/>
              <a:t>50</a:t>
            </a:fld>
            <a:endParaRPr lang="en-US"/>
          </a:p>
        </p:txBody>
      </p:sp>
    </p:spTree>
    <p:extLst>
      <p:ext uri="{BB962C8B-B14F-4D97-AF65-F5344CB8AC3E}">
        <p14:creationId xmlns:p14="http://schemas.microsoft.com/office/powerpoint/2010/main" val="674330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7A2FA6-B0C6-6E42-821D-FB08400F9B5D}" type="slidenum">
              <a:rPr lang="en-US" smtClean="0"/>
              <a:t>51</a:t>
            </a:fld>
            <a:endParaRPr lang="en-US"/>
          </a:p>
        </p:txBody>
      </p:sp>
    </p:spTree>
    <p:extLst>
      <p:ext uri="{BB962C8B-B14F-4D97-AF65-F5344CB8AC3E}">
        <p14:creationId xmlns:p14="http://schemas.microsoft.com/office/powerpoint/2010/main" val="415522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7A2FA6-B0C6-6E42-821D-FB08400F9B5D}" type="slidenum">
              <a:rPr lang="en-US" smtClean="0"/>
              <a:t>52</a:t>
            </a:fld>
            <a:endParaRPr lang="en-US"/>
          </a:p>
        </p:txBody>
      </p:sp>
    </p:spTree>
    <p:extLst>
      <p:ext uri="{BB962C8B-B14F-4D97-AF65-F5344CB8AC3E}">
        <p14:creationId xmlns:p14="http://schemas.microsoft.com/office/powerpoint/2010/main" val="3560240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3D8BF9-A5F8-4946-97EB-A5AF01433D58}" type="slidenum">
              <a:rPr kumimoji="0" lang="en-AU"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28</a:t>
            </a:fld>
            <a:endParaRPr kumimoji="0" lang="en-AU"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0621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3D8BF9-A5F8-4946-97EB-A5AF01433D58}" type="slidenum">
              <a:rPr kumimoji="0" lang="en-AU"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29</a:t>
            </a:fld>
            <a:endParaRPr kumimoji="0" lang="en-AU"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5656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3D8BF9-A5F8-4946-97EB-A5AF01433D58}" type="slidenum">
              <a:rPr kumimoji="0" lang="en-AU"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30</a:t>
            </a:fld>
            <a:endParaRPr kumimoji="0" lang="en-AU"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49227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3D8BF9-A5F8-4946-97EB-A5AF01433D58}" type="slidenum">
              <a:rPr kumimoji="0" lang="en-AU"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31</a:t>
            </a:fld>
            <a:endParaRPr kumimoji="0" lang="en-AU"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7053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3D8BF9-A5F8-4946-97EB-A5AF01433D58}" type="slidenum">
              <a:rPr kumimoji="0" lang="en-AU"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32</a:t>
            </a:fld>
            <a:endParaRPr kumimoji="0" lang="en-AU"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60627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3D8BF9-A5F8-4946-97EB-A5AF01433D58}" type="slidenum">
              <a:rPr kumimoji="0" lang="en-AU"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33</a:t>
            </a:fld>
            <a:endParaRPr kumimoji="0" lang="en-AU"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93603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3D8BF9-A5F8-4946-97EB-A5AF01433D58}" type="slidenum">
              <a:rPr kumimoji="0" lang="en-AU"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34</a:t>
            </a:fld>
            <a:endParaRPr kumimoji="0" lang="en-AU"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23253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5486400" y="1104900"/>
            <a:ext cx="11430000" cy="1107996"/>
          </a:xfrm>
          <a:prstGeom prst="rect">
            <a:avLst/>
          </a:prstGeom>
        </p:spPr>
        <p:txBody>
          <a:bodyPr wrap="square" lIns="0" tIns="0" rIns="0" bIns="0">
            <a:spAutoFit/>
          </a:bodyPr>
          <a:lstStyle>
            <a:lvl1pPr>
              <a:defRPr sz="7200" b="1">
                <a:solidFill>
                  <a:srgbClr val="00717E"/>
                </a:solidFill>
                <a:latin typeface="Arial" panose="020B0604020202020204" pitchFamily="34" charset="0"/>
                <a:cs typeface="Arial" panose="020B0604020202020204" pitchFamily="34" charset="0"/>
              </a:defRPr>
            </a:lvl1pPr>
          </a:lstStyle>
          <a:p>
            <a:r>
              <a:rPr lang="en-AU" dirty="0"/>
              <a:t>Add title</a:t>
            </a:r>
            <a:endParaRPr dirty="0"/>
          </a:p>
        </p:txBody>
      </p:sp>
      <p:sp>
        <p:nvSpPr>
          <p:cNvPr id="3" name="Holder 3"/>
          <p:cNvSpPr>
            <a:spLocks noGrp="1"/>
          </p:cNvSpPr>
          <p:nvPr>
            <p:ph type="subTitle" idx="4" hasCustomPrompt="1"/>
          </p:nvPr>
        </p:nvSpPr>
        <p:spPr>
          <a:xfrm>
            <a:off x="5486400" y="4000500"/>
            <a:ext cx="10058400" cy="830997"/>
          </a:xfrm>
          <a:prstGeom prst="rect">
            <a:avLst/>
          </a:prstGeom>
        </p:spPr>
        <p:txBody>
          <a:bodyPr wrap="square" lIns="0" tIns="0" rIns="0" bIns="0">
            <a:spAutoFit/>
          </a:bodyPr>
          <a:lstStyle>
            <a:lvl1pPr>
              <a:defRPr sz="5400">
                <a:solidFill>
                  <a:srgbClr val="00717E"/>
                </a:solidFill>
                <a:latin typeface="Arial" panose="020B0604020202020204" pitchFamily="34" charset="0"/>
                <a:cs typeface="Arial" panose="020B0604020202020204" pitchFamily="34" charset="0"/>
              </a:defRPr>
            </a:lvl1pPr>
          </a:lstStyle>
          <a:p>
            <a:r>
              <a:rPr lang="en-AU" dirty="0"/>
              <a:t>Add subtitle</a:t>
            </a:r>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
        <p:nvSpPr>
          <p:cNvPr id="7" name="object 2">
            <a:extLst>
              <a:ext uri="{FF2B5EF4-FFF2-40B4-BE49-F238E27FC236}">
                <a16:creationId xmlns:a16="http://schemas.microsoft.com/office/drawing/2014/main" id="{85F0ED2C-D521-F54D-1CA3-025CDD1E5455}"/>
              </a:ext>
            </a:extLst>
          </p:cNvPr>
          <p:cNvSpPr txBox="1"/>
          <p:nvPr userDrawn="1"/>
        </p:nvSpPr>
        <p:spPr>
          <a:xfrm>
            <a:off x="802909" y="6252340"/>
            <a:ext cx="2813685" cy="1826260"/>
          </a:xfrm>
          <a:prstGeom prst="rect">
            <a:avLst/>
          </a:prstGeom>
        </p:spPr>
        <p:txBody>
          <a:bodyPr vert="horz" wrap="square" lIns="0" tIns="80010" rIns="0" bIns="0" rtlCol="0">
            <a:spAutoFit/>
          </a:bodyPr>
          <a:lstStyle/>
          <a:p>
            <a:pPr marL="12700" marR="5080" algn="ctr">
              <a:lnSpc>
                <a:spcPts val="4570"/>
              </a:lnSpc>
              <a:spcBef>
                <a:spcPts val="630"/>
              </a:spcBef>
            </a:pPr>
            <a:r>
              <a:rPr sz="4150" b="1" spc="375">
                <a:solidFill>
                  <a:srgbClr val="0B7982"/>
                </a:solidFill>
                <a:latin typeface="Arial"/>
                <a:cs typeface="Arial"/>
              </a:rPr>
              <a:t>SEMINAR </a:t>
            </a:r>
            <a:r>
              <a:rPr sz="4150" b="1" spc="204">
                <a:solidFill>
                  <a:srgbClr val="0B7982"/>
                </a:solidFill>
                <a:latin typeface="Arial"/>
                <a:cs typeface="Arial"/>
              </a:rPr>
              <a:t>SERIES</a:t>
            </a:r>
            <a:endParaRPr sz="4150">
              <a:latin typeface="Arial"/>
              <a:cs typeface="Arial"/>
            </a:endParaRPr>
          </a:p>
          <a:p>
            <a:pPr marL="123825" algn="ctr">
              <a:lnSpc>
                <a:spcPts val="4495"/>
              </a:lnSpc>
            </a:pPr>
            <a:r>
              <a:rPr sz="4150" b="1" spc="180">
                <a:solidFill>
                  <a:srgbClr val="0B7982"/>
                </a:solidFill>
                <a:latin typeface="Arial"/>
                <a:cs typeface="Arial"/>
              </a:rPr>
              <a:t>202</a:t>
            </a:r>
            <a:r>
              <a:rPr lang="en-AU" sz="4150" b="1" spc="180">
                <a:solidFill>
                  <a:srgbClr val="0B7982"/>
                </a:solidFill>
                <a:latin typeface="Arial"/>
                <a:cs typeface="Arial"/>
              </a:rPr>
              <a:t>2</a:t>
            </a:r>
            <a:endParaRPr sz="4150">
              <a:latin typeface="Arial"/>
              <a:cs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3E4E4-D544-7B85-739A-DFDDF9053A4F}"/>
              </a:ext>
            </a:extLst>
          </p:cNvPr>
          <p:cNvSpPr>
            <a:spLocks noGrp="1"/>
          </p:cNvSpPr>
          <p:nvPr>
            <p:ph type="title"/>
          </p:nvPr>
        </p:nvSpPr>
        <p:spPr>
          <a:xfrm>
            <a:off x="1260475" y="547688"/>
            <a:ext cx="15773400" cy="1989137"/>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0F91BE2-1F23-52EA-5CEA-6B11B60EBAD4}"/>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E6A6501-E753-6D99-536E-62733BD7F5FB}"/>
              </a:ext>
            </a:extLst>
          </p:cNvPr>
          <p:cNvSpPr>
            <a:spLocks noGrp="1"/>
          </p:cNvSpPr>
          <p:nvPr>
            <p:ph sz="half" idx="2"/>
          </p:nvPr>
        </p:nvSpPr>
        <p:spPr>
          <a:xfrm>
            <a:off x="1260475" y="3757613"/>
            <a:ext cx="7735888" cy="5527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B4B48FF-EC04-F3DB-B20F-1ACF60220D54}"/>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8F5BC7E-2C22-BC9B-5DAB-CE22C60F73FC}"/>
              </a:ext>
            </a:extLst>
          </p:cNvPr>
          <p:cNvSpPr>
            <a:spLocks noGrp="1"/>
          </p:cNvSpPr>
          <p:nvPr>
            <p:ph sz="quarter" idx="4"/>
          </p:nvPr>
        </p:nvSpPr>
        <p:spPr>
          <a:xfrm>
            <a:off x="9258300" y="3757613"/>
            <a:ext cx="7775575" cy="5527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0DE4D3E-FDC2-A5B2-556E-A81960EC807F}"/>
              </a:ext>
            </a:extLst>
          </p:cNvPr>
          <p:cNvSpPr>
            <a:spLocks noGrp="1"/>
          </p:cNvSpPr>
          <p:nvPr>
            <p:ph type="dt" sz="half" idx="10"/>
          </p:nvPr>
        </p:nvSpPr>
        <p:spPr/>
        <p:txBody>
          <a:bodyPr/>
          <a:lstStyle/>
          <a:p>
            <a:fld id="{85415F3A-2798-D34C-B537-AEBB630D62BB}" type="datetimeFigureOut">
              <a:rPr lang="en-US" smtClean="0"/>
              <a:t>7/21/22</a:t>
            </a:fld>
            <a:endParaRPr lang="en-US"/>
          </a:p>
        </p:txBody>
      </p:sp>
      <p:sp>
        <p:nvSpPr>
          <p:cNvPr id="8" name="Footer Placeholder 7">
            <a:extLst>
              <a:ext uri="{FF2B5EF4-FFF2-40B4-BE49-F238E27FC236}">
                <a16:creationId xmlns:a16="http://schemas.microsoft.com/office/drawing/2014/main" id="{6814139E-B095-AA7E-04B9-8660E2C722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76C8C2-1351-A8B8-7E33-4A8FAC864417}"/>
              </a:ext>
            </a:extLst>
          </p:cNvPr>
          <p:cNvSpPr>
            <a:spLocks noGrp="1"/>
          </p:cNvSpPr>
          <p:nvPr>
            <p:ph type="sldNum" sz="quarter" idx="12"/>
          </p:nvPr>
        </p:nvSpPr>
        <p:spPr/>
        <p:txBody>
          <a:bodyPr/>
          <a:lstStyle/>
          <a:p>
            <a:fld id="{1747E107-389C-CD4E-93D5-EE4C3972D294}" type="slidenum">
              <a:rPr lang="en-US" smtClean="0"/>
              <a:t>‹#›</a:t>
            </a:fld>
            <a:endParaRPr lang="en-US"/>
          </a:p>
        </p:txBody>
      </p:sp>
    </p:spTree>
    <p:extLst>
      <p:ext uri="{BB962C8B-B14F-4D97-AF65-F5344CB8AC3E}">
        <p14:creationId xmlns:p14="http://schemas.microsoft.com/office/powerpoint/2010/main" val="985981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C7D6-DB5D-F985-52E0-78FB93D9C2C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2A5FCF7-B019-A837-0287-7A8D904D459D}"/>
              </a:ext>
            </a:extLst>
          </p:cNvPr>
          <p:cNvSpPr>
            <a:spLocks noGrp="1"/>
          </p:cNvSpPr>
          <p:nvPr>
            <p:ph type="dt" sz="half" idx="10"/>
          </p:nvPr>
        </p:nvSpPr>
        <p:spPr/>
        <p:txBody>
          <a:bodyPr/>
          <a:lstStyle/>
          <a:p>
            <a:fld id="{85415F3A-2798-D34C-B537-AEBB630D62BB}" type="datetimeFigureOut">
              <a:rPr lang="en-US" smtClean="0"/>
              <a:t>7/21/22</a:t>
            </a:fld>
            <a:endParaRPr lang="en-US"/>
          </a:p>
        </p:txBody>
      </p:sp>
      <p:sp>
        <p:nvSpPr>
          <p:cNvPr id="4" name="Footer Placeholder 3">
            <a:extLst>
              <a:ext uri="{FF2B5EF4-FFF2-40B4-BE49-F238E27FC236}">
                <a16:creationId xmlns:a16="http://schemas.microsoft.com/office/drawing/2014/main" id="{8D1AE8A2-8980-7756-1F94-61A1C6F5A7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28880E-354F-D815-7D7D-396A8F20AAB0}"/>
              </a:ext>
            </a:extLst>
          </p:cNvPr>
          <p:cNvSpPr>
            <a:spLocks noGrp="1"/>
          </p:cNvSpPr>
          <p:nvPr>
            <p:ph type="sldNum" sz="quarter" idx="12"/>
          </p:nvPr>
        </p:nvSpPr>
        <p:spPr/>
        <p:txBody>
          <a:bodyPr/>
          <a:lstStyle/>
          <a:p>
            <a:fld id="{1747E107-389C-CD4E-93D5-EE4C3972D294}" type="slidenum">
              <a:rPr lang="en-US" smtClean="0"/>
              <a:t>‹#›</a:t>
            </a:fld>
            <a:endParaRPr lang="en-US"/>
          </a:p>
        </p:txBody>
      </p:sp>
    </p:spTree>
    <p:extLst>
      <p:ext uri="{BB962C8B-B14F-4D97-AF65-F5344CB8AC3E}">
        <p14:creationId xmlns:p14="http://schemas.microsoft.com/office/powerpoint/2010/main" val="4055440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D31A45-C1CF-7EC1-1786-DD9AF2A21B1D}"/>
              </a:ext>
            </a:extLst>
          </p:cNvPr>
          <p:cNvSpPr>
            <a:spLocks noGrp="1"/>
          </p:cNvSpPr>
          <p:nvPr>
            <p:ph type="dt" sz="half" idx="10"/>
          </p:nvPr>
        </p:nvSpPr>
        <p:spPr/>
        <p:txBody>
          <a:bodyPr/>
          <a:lstStyle/>
          <a:p>
            <a:fld id="{85415F3A-2798-D34C-B537-AEBB630D62BB}" type="datetimeFigureOut">
              <a:rPr lang="en-US" smtClean="0"/>
              <a:t>7/21/22</a:t>
            </a:fld>
            <a:endParaRPr lang="en-US"/>
          </a:p>
        </p:txBody>
      </p:sp>
      <p:sp>
        <p:nvSpPr>
          <p:cNvPr id="3" name="Footer Placeholder 2">
            <a:extLst>
              <a:ext uri="{FF2B5EF4-FFF2-40B4-BE49-F238E27FC236}">
                <a16:creationId xmlns:a16="http://schemas.microsoft.com/office/drawing/2014/main" id="{AA0B9EC4-FBF0-8203-3352-EABE0E777B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ECD598-F7B2-688D-A959-F370FB4ACBDC}"/>
              </a:ext>
            </a:extLst>
          </p:cNvPr>
          <p:cNvSpPr>
            <a:spLocks noGrp="1"/>
          </p:cNvSpPr>
          <p:nvPr>
            <p:ph type="sldNum" sz="quarter" idx="12"/>
          </p:nvPr>
        </p:nvSpPr>
        <p:spPr/>
        <p:txBody>
          <a:bodyPr/>
          <a:lstStyle/>
          <a:p>
            <a:fld id="{1747E107-389C-CD4E-93D5-EE4C3972D294}" type="slidenum">
              <a:rPr lang="en-US" smtClean="0"/>
              <a:t>‹#›</a:t>
            </a:fld>
            <a:endParaRPr lang="en-US"/>
          </a:p>
        </p:txBody>
      </p:sp>
    </p:spTree>
    <p:extLst>
      <p:ext uri="{BB962C8B-B14F-4D97-AF65-F5344CB8AC3E}">
        <p14:creationId xmlns:p14="http://schemas.microsoft.com/office/powerpoint/2010/main" val="3584495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26A7A-E93F-D5D9-4476-503CEF1034C8}"/>
              </a:ext>
            </a:extLst>
          </p:cNvPr>
          <p:cNvSpPr>
            <a:spLocks noGrp="1"/>
          </p:cNvSpPr>
          <p:nvPr>
            <p:ph type="title"/>
          </p:nvPr>
        </p:nvSpPr>
        <p:spPr>
          <a:xfrm>
            <a:off x="1260475" y="685800"/>
            <a:ext cx="5897563" cy="24003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EF75F98-DE10-03DB-8F9F-955FCDBB14CC}"/>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E3D6839-6E22-10AD-62A6-927FB441833D}"/>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F2FEF06-8587-4A2B-2E51-AD41DEBE249F}"/>
              </a:ext>
            </a:extLst>
          </p:cNvPr>
          <p:cNvSpPr>
            <a:spLocks noGrp="1"/>
          </p:cNvSpPr>
          <p:nvPr>
            <p:ph type="dt" sz="half" idx="10"/>
          </p:nvPr>
        </p:nvSpPr>
        <p:spPr/>
        <p:txBody>
          <a:bodyPr/>
          <a:lstStyle/>
          <a:p>
            <a:fld id="{85415F3A-2798-D34C-B537-AEBB630D62BB}" type="datetimeFigureOut">
              <a:rPr lang="en-US" smtClean="0"/>
              <a:t>7/21/22</a:t>
            </a:fld>
            <a:endParaRPr lang="en-US"/>
          </a:p>
        </p:txBody>
      </p:sp>
      <p:sp>
        <p:nvSpPr>
          <p:cNvPr id="6" name="Footer Placeholder 5">
            <a:extLst>
              <a:ext uri="{FF2B5EF4-FFF2-40B4-BE49-F238E27FC236}">
                <a16:creationId xmlns:a16="http://schemas.microsoft.com/office/drawing/2014/main" id="{FD677015-D2E2-257C-A7BD-5E5747AD1C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4C9A28-180E-9CCA-E567-76D214C07685}"/>
              </a:ext>
            </a:extLst>
          </p:cNvPr>
          <p:cNvSpPr>
            <a:spLocks noGrp="1"/>
          </p:cNvSpPr>
          <p:nvPr>
            <p:ph type="sldNum" sz="quarter" idx="12"/>
          </p:nvPr>
        </p:nvSpPr>
        <p:spPr/>
        <p:txBody>
          <a:bodyPr/>
          <a:lstStyle/>
          <a:p>
            <a:fld id="{1747E107-389C-CD4E-93D5-EE4C3972D294}" type="slidenum">
              <a:rPr lang="en-US" smtClean="0"/>
              <a:t>‹#›</a:t>
            </a:fld>
            <a:endParaRPr lang="en-US"/>
          </a:p>
        </p:txBody>
      </p:sp>
    </p:spTree>
    <p:extLst>
      <p:ext uri="{BB962C8B-B14F-4D97-AF65-F5344CB8AC3E}">
        <p14:creationId xmlns:p14="http://schemas.microsoft.com/office/powerpoint/2010/main" val="3475396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510A8-E3E1-719B-6833-BC84CA07CB00}"/>
              </a:ext>
            </a:extLst>
          </p:cNvPr>
          <p:cNvSpPr>
            <a:spLocks noGrp="1"/>
          </p:cNvSpPr>
          <p:nvPr>
            <p:ph type="title"/>
          </p:nvPr>
        </p:nvSpPr>
        <p:spPr>
          <a:xfrm>
            <a:off x="1260475" y="685800"/>
            <a:ext cx="5897563" cy="24003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744C3A6-B1E5-D39C-285D-5902231AEB76}"/>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8593AB-74B6-1227-36D6-D0160EF641C5}"/>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3FEFBE-A44D-B7AF-6FA3-E008D4F07B0E}"/>
              </a:ext>
            </a:extLst>
          </p:cNvPr>
          <p:cNvSpPr>
            <a:spLocks noGrp="1"/>
          </p:cNvSpPr>
          <p:nvPr>
            <p:ph type="dt" sz="half" idx="10"/>
          </p:nvPr>
        </p:nvSpPr>
        <p:spPr/>
        <p:txBody>
          <a:bodyPr/>
          <a:lstStyle/>
          <a:p>
            <a:fld id="{85415F3A-2798-D34C-B537-AEBB630D62BB}" type="datetimeFigureOut">
              <a:rPr lang="en-US" smtClean="0"/>
              <a:t>7/21/22</a:t>
            </a:fld>
            <a:endParaRPr lang="en-US"/>
          </a:p>
        </p:txBody>
      </p:sp>
      <p:sp>
        <p:nvSpPr>
          <p:cNvPr id="6" name="Footer Placeholder 5">
            <a:extLst>
              <a:ext uri="{FF2B5EF4-FFF2-40B4-BE49-F238E27FC236}">
                <a16:creationId xmlns:a16="http://schemas.microsoft.com/office/drawing/2014/main" id="{3F94482D-EB43-139B-2B70-EE84747E85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68532-7266-8ED2-D1D0-D33843BE39F3}"/>
              </a:ext>
            </a:extLst>
          </p:cNvPr>
          <p:cNvSpPr>
            <a:spLocks noGrp="1"/>
          </p:cNvSpPr>
          <p:nvPr>
            <p:ph type="sldNum" sz="quarter" idx="12"/>
          </p:nvPr>
        </p:nvSpPr>
        <p:spPr/>
        <p:txBody>
          <a:bodyPr/>
          <a:lstStyle/>
          <a:p>
            <a:fld id="{1747E107-389C-CD4E-93D5-EE4C3972D294}" type="slidenum">
              <a:rPr lang="en-US" smtClean="0"/>
              <a:t>‹#›</a:t>
            </a:fld>
            <a:endParaRPr lang="en-US"/>
          </a:p>
        </p:txBody>
      </p:sp>
    </p:spTree>
    <p:extLst>
      <p:ext uri="{BB962C8B-B14F-4D97-AF65-F5344CB8AC3E}">
        <p14:creationId xmlns:p14="http://schemas.microsoft.com/office/powerpoint/2010/main" val="3904052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224A-CE35-2F38-F91C-FF4A8174594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8B72DEC-2758-8641-9A79-D917512495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5DCB9D2-6AC4-B391-989C-EC5577C7FD14}"/>
              </a:ext>
            </a:extLst>
          </p:cNvPr>
          <p:cNvSpPr>
            <a:spLocks noGrp="1"/>
          </p:cNvSpPr>
          <p:nvPr>
            <p:ph type="dt" sz="half" idx="10"/>
          </p:nvPr>
        </p:nvSpPr>
        <p:spPr/>
        <p:txBody>
          <a:bodyPr/>
          <a:lstStyle/>
          <a:p>
            <a:fld id="{85415F3A-2798-D34C-B537-AEBB630D62BB}" type="datetimeFigureOut">
              <a:rPr lang="en-US" smtClean="0"/>
              <a:t>7/21/22</a:t>
            </a:fld>
            <a:endParaRPr lang="en-US"/>
          </a:p>
        </p:txBody>
      </p:sp>
      <p:sp>
        <p:nvSpPr>
          <p:cNvPr id="5" name="Footer Placeholder 4">
            <a:extLst>
              <a:ext uri="{FF2B5EF4-FFF2-40B4-BE49-F238E27FC236}">
                <a16:creationId xmlns:a16="http://schemas.microsoft.com/office/drawing/2014/main" id="{35B496A2-AA72-AE5E-AD90-12FEED17BE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DB219-A878-E58F-AA72-C47B94360C2F}"/>
              </a:ext>
            </a:extLst>
          </p:cNvPr>
          <p:cNvSpPr>
            <a:spLocks noGrp="1"/>
          </p:cNvSpPr>
          <p:nvPr>
            <p:ph type="sldNum" sz="quarter" idx="12"/>
          </p:nvPr>
        </p:nvSpPr>
        <p:spPr/>
        <p:txBody>
          <a:bodyPr/>
          <a:lstStyle/>
          <a:p>
            <a:fld id="{1747E107-389C-CD4E-93D5-EE4C3972D294}" type="slidenum">
              <a:rPr lang="en-US" smtClean="0"/>
              <a:t>‹#›</a:t>
            </a:fld>
            <a:endParaRPr lang="en-US"/>
          </a:p>
        </p:txBody>
      </p:sp>
    </p:spTree>
    <p:extLst>
      <p:ext uri="{BB962C8B-B14F-4D97-AF65-F5344CB8AC3E}">
        <p14:creationId xmlns:p14="http://schemas.microsoft.com/office/powerpoint/2010/main" val="2407906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9CE5F6-CBBC-59AA-ECB0-1D86EF05E483}"/>
              </a:ext>
            </a:extLst>
          </p:cNvPr>
          <p:cNvSpPr>
            <a:spLocks noGrp="1"/>
          </p:cNvSpPr>
          <p:nvPr>
            <p:ph type="title" orient="vert"/>
          </p:nvPr>
        </p:nvSpPr>
        <p:spPr>
          <a:xfrm>
            <a:off x="13087350" y="547688"/>
            <a:ext cx="3943350" cy="871855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F6F7A2-0739-24D6-1FC3-66E76AFFFCDD}"/>
              </a:ext>
            </a:extLst>
          </p:cNvPr>
          <p:cNvSpPr>
            <a:spLocks noGrp="1"/>
          </p:cNvSpPr>
          <p:nvPr>
            <p:ph type="body" orient="vert" idx="1"/>
          </p:nvPr>
        </p:nvSpPr>
        <p:spPr>
          <a:xfrm>
            <a:off x="1257300" y="547688"/>
            <a:ext cx="11677650" cy="87185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2E31CB4-3512-D507-FC3C-1B349CF57BB6}"/>
              </a:ext>
            </a:extLst>
          </p:cNvPr>
          <p:cNvSpPr>
            <a:spLocks noGrp="1"/>
          </p:cNvSpPr>
          <p:nvPr>
            <p:ph type="dt" sz="half" idx="10"/>
          </p:nvPr>
        </p:nvSpPr>
        <p:spPr/>
        <p:txBody>
          <a:bodyPr/>
          <a:lstStyle/>
          <a:p>
            <a:fld id="{85415F3A-2798-D34C-B537-AEBB630D62BB}" type="datetimeFigureOut">
              <a:rPr lang="en-US" smtClean="0"/>
              <a:t>7/21/22</a:t>
            </a:fld>
            <a:endParaRPr lang="en-US"/>
          </a:p>
        </p:txBody>
      </p:sp>
      <p:sp>
        <p:nvSpPr>
          <p:cNvPr id="5" name="Footer Placeholder 4">
            <a:extLst>
              <a:ext uri="{FF2B5EF4-FFF2-40B4-BE49-F238E27FC236}">
                <a16:creationId xmlns:a16="http://schemas.microsoft.com/office/drawing/2014/main" id="{B903FFB8-4061-7C23-A2E3-238EA919F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C7747-B10D-0E1C-15C4-3D3973801A0D}"/>
              </a:ext>
            </a:extLst>
          </p:cNvPr>
          <p:cNvSpPr>
            <a:spLocks noGrp="1"/>
          </p:cNvSpPr>
          <p:nvPr>
            <p:ph type="sldNum" sz="quarter" idx="12"/>
          </p:nvPr>
        </p:nvSpPr>
        <p:spPr/>
        <p:txBody>
          <a:bodyPr/>
          <a:lstStyle/>
          <a:p>
            <a:fld id="{1747E107-389C-CD4E-93D5-EE4C3972D294}" type="slidenum">
              <a:rPr lang="en-US" smtClean="0"/>
              <a:t>‹#›</a:t>
            </a:fld>
            <a:endParaRPr lang="en-US"/>
          </a:p>
        </p:txBody>
      </p:sp>
    </p:spTree>
    <p:extLst>
      <p:ext uri="{BB962C8B-B14F-4D97-AF65-F5344CB8AC3E}">
        <p14:creationId xmlns:p14="http://schemas.microsoft.com/office/powerpoint/2010/main" val="974796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933-A8DB-1F71-85E5-5288A5D024C7}"/>
              </a:ext>
            </a:extLst>
          </p:cNvPr>
          <p:cNvSpPr>
            <a:spLocks noGrp="1"/>
          </p:cNvSpPr>
          <p:nvPr>
            <p:ph type="title"/>
          </p:nvPr>
        </p:nvSpPr>
        <p:spPr>
          <a:xfrm>
            <a:off x="3581400" y="453547"/>
            <a:ext cx="12763500" cy="1989137"/>
          </a:xfrm>
          <a:prstGeom prst="rect">
            <a:avLst/>
          </a:prstGeom>
        </p:spPr>
        <p:txBody>
          <a:bodyPr/>
          <a:lstStyle>
            <a:lvl1pPr>
              <a:defRPr b="1">
                <a:solidFill>
                  <a:srgbClr val="00717E"/>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87BF323-66E4-1B0E-5140-3DFC2995E3A9}"/>
              </a:ext>
            </a:extLst>
          </p:cNvPr>
          <p:cNvSpPr>
            <a:spLocks noGrp="1"/>
          </p:cNvSpPr>
          <p:nvPr>
            <p:ph idx="1"/>
          </p:nvPr>
        </p:nvSpPr>
        <p:spPr>
          <a:xfrm>
            <a:off x="1257300" y="2738438"/>
            <a:ext cx="15773400" cy="6527800"/>
          </a:xfrm>
          <a:prstGeom prst="rect">
            <a:avLst/>
          </a:prstGeom>
        </p:spPr>
        <p:txBody>
          <a:bodyPr/>
          <a:lstStyle>
            <a:lvl1pPr>
              <a:defRPr>
                <a:latin typeface="Arial" panose="020B0604020202020204" pitchFamily="34" charset="0"/>
                <a:cs typeface="Arial" panose="020B0604020202020204" pitchFamily="34" charset="0"/>
              </a:defRPr>
            </a:lvl1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971DFB-3191-6B8E-B8BA-35BC3DB66844}"/>
              </a:ext>
            </a:extLst>
          </p:cNvPr>
          <p:cNvSpPr>
            <a:spLocks noGrp="1"/>
          </p:cNvSpPr>
          <p:nvPr>
            <p:ph type="dt" sz="half" idx="10"/>
          </p:nvPr>
        </p:nvSpPr>
        <p:spPr/>
        <p:txBody>
          <a:bodyPr/>
          <a:lstStyle/>
          <a:p>
            <a:fld id="{DC973D62-07B2-374A-B896-EDF9127B6D5B}" type="datetimeFigureOut">
              <a:rPr lang="en-US" smtClean="0"/>
              <a:t>7/21/22</a:t>
            </a:fld>
            <a:endParaRPr lang="en-US" dirty="0"/>
          </a:p>
        </p:txBody>
      </p:sp>
      <p:sp>
        <p:nvSpPr>
          <p:cNvPr id="5" name="Footer Placeholder 4">
            <a:extLst>
              <a:ext uri="{FF2B5EF4-FFF2-40B4-BE49-F238E27FC236}">
                <a16:creationId xmlns:a16="http://schemas.microsoft.com/office/drawing/2014/main" id="{5DDFB13C-8F15-7377-9BDD-89726712D9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BCFDE5-CEBE-556E-C574-3BCA5E328E3B}"/>
              </a:ext>
            </a:extLst>
          </p:cNvPr>
          <p:cNvSpPr>
            <a:spLocks noGrp="1"/>
          </p:cNvSpPr>
          <p:nvPr>
            <p:ph type="sldNum" sz="quarter" idx="12"/>
          </p:nvPr>
        </p:nvSpPr>
        <p:spPr/>
        <p:txBody>
          <a:bodyPr/>
          <a:lstStyle/>
          <a:p>
            <a:fld id="{44DACB94-27AB-4644-8A20-0A05054DB055}" type="slidenum">
              <a:rPr lang="en-US" smtClean="0"/>
              <a:t>‹#›</a:t>
            </a:fld>
            <a:endParaRPr lang="en-US" dirty="0"/>
          </a:p>
        </p:txBody>
      </p:sp>
    </p:spTree>
    <p:extLst>
      <p:ext uri="{BB962C8B-B14F-4D97-AF65-F5344CB8AC3E}">
        <p14:creationId xmlns:p14="http://schemas.microsoft.com/office/powerpoint/2010/main" val="2065008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A9E2AD-5FD8-1171-6275-F6200785DD8D}"/>
              </a:ext>
            </a:extLst>
          </p:cNvPr>
          <p:cNvSpPr>
            <a:spLocks noGrp="1"/>
          </p:cNvSpPr>
          <p:nvPr>
            <p:ph type="dt" sz="half" idx="10"/>
          </p:nvPr>
        </p:nvSpPr>
        <p:spPr/>
        <p:txBody>
          <a:bodyPr/>
          <a:lstStyle/>
          <a:p>
            <a:fld id="{DC973D62-07B2-374A-B896-EDF9127B6D5B}" type="datetimeFigureOut">
              <a:rPr lang="en-US" smtClean="0"/>
              <a:t>7/21/22</a:t>
            </a:fld>
            <a:endParaRPr lang="en-US" dirty="0"/>
          </a:p>
        </p:txBody>
      </p:sp>
      <p:sp>
        <p:nvSpPr>
          <p:cNvPr id="3" name="Footer Placeholder 2">
            <a:extLst>
              <a:ext uri="{FF2B5EF4-FFF2-40B4-BE49-F238E27FC236}">
                <a16:creationId xmlns:a16="http://schemas.microsoft.com/office/drawing/2014/main" id="{BA138DCF-8597-9BE9-2FD2-4B36BBCA775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0AC2BE2-3292-B58A-BCDD-617ADA6FEF56}"/>
              </a:ext>
            </a:extLst>
          </p:cNvPr>
          <p:cNvSpPr>
            <a:spLocks noGrp="1"/>
          </p:cNvSpPr>
          <p:nvPr>
            <p:ph type="sldNum" sz="quarter" idx="12"/>
          </p:nvPr>
        </p:nvSpPr>
        <p:spPr/>
        <p:txBody>
          <a:bodyPr/>
          <a:lstStyle/>
          <a:p>
            <a:fld id="{44DACB94-27AB-4644-8A20-0A05054DB055}" type="slidenum">
              <a:rPr lang="en-US" smtClean="0"/>
              <a:t>‹#›</a:t>
            </a:fld>
            <a:endParaRPr lang="en-US" dirty="0"/>
          </a:p>
        </p:txBody>
      </p:sp>
    </p:spTree>
    <p:extLst>
      <p:ext uri="{BB962C8B-B14F-4D97-AF65-F5344CB8AC3E}">
        <p14:creationId xmlns:p14="http://schemas.microsoft.com/office/powerpoint/2010/main" val="1206419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cknowledgement of Traditional Owner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9B65F8-F29C-4687-97B1-132017B0CAD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8288000" cy="9131970"/>
          </a:xfrm>
          <a:prstGeom prst="rect">
            <a:avLst/>
          </a:prstGeom>
        </p:spPr>
      </p:pic>
      <p:sp>
        <p:nvSpPr>
          <p:cNvPr id="10" name="TextBox 9">
            <a:extLst>
              <a:ext uri="{FF2B5EF4-FFF2-40B4-BE49-F238E27FC236}">
                <a16:creationId xmlns:a16="http://schemas.microsoft.com/office/drawing/2014/main" id="{47C840F1-E6C3-4979-8FDB-27FC3DA3D710}"/>
              </a:ext>
              <a:ext uri="{C183D7F6-B498-43B3-948B-1728B52AA6E4}">
                <adec:decorative xmlns:adec="http://schemas.microsoft.com/office/drawing/2017/decorative" val="1"/>
              </a:ext>
            </a:extLst>
          </p:cNvPr>
          <p:cNvSpPr txBox="1"/>
          <p:nvPr userDrawn="1"/>
        </p:nvSpPr>
        <p:spPr>
          <a:xfrm>
            <a:off x="4769553" y="4654547"/>
            <a:ext cx="8946981" cy="3093154"/>
          </a:xfrm>
          <a:prstGeom prst="rect">
            <a:avLst/>
          </a:prstGeom>
          <a:noFill/>
        </p:spPr>
        <p:txBody>
          <a:bodyPr wrap="square">
            <a:spAutoFit/>
          </a:bodyPr>
          <a:lstStyle/>
          <a:p>
            <a:pPr marR="0" algn="l" rtl="0">
              <a:lnSpc>
                <a:spcPct val="100000"/>
              </a:lnSpc>
              <a:spcAft>
                <a:spcPts val="900"/>
              </a:spcAft>
            </a:pPr>
            <a:r>
              <a:rPr lang="en-AU" sz="3600" b="0" i="0" u="none" strike="noStrike" baseline="30000" dirty="0">
                <a:solidFill>
                  <a:schemeClr val="bg1"/>
                </a:solidFill>
                <a:latin typeface="+mn-lt"/>
              </a:rPr>
              <a:t>QUT acknowledges the Turrbal and Yugara, as the First Nations owners of the lands where QUT now stands. We pay respect to their Elders, lores, customs and creation spirits. We recognise that these lands have always been places of teaching, research and learning. ​</a:t>
            </a:r>
          </a:p>
          <a:p>
            <a:pPr marR="0" algn="l" rtl="0">
              <a:lnSpc>
                <a:spcPct val="100000"/>
              </a:lnSpc>
              <a:spcAft>
                <a:spcPts val="900"/>
              </a:spcAft>
            </a:pPr>
            <a:r>
              <a:rPr lang="en-AU" sz="3600" b="0" i="0" u="none" strike="noStrike" baseline="30000" dirty="0">
                <a:solidFill>
                  <a:schemeClr val="bg1"/>
                </a:solidFill>
                <a:latin typeface="+mn-lt"/>
              </a:rPr>
              <a:t>QUT acknowledges the important role Aboriginal and Torres Strait Islander people play within the QUT community.​</a:t>
            </a:r>
          </a:p>
          <a:p>
            <a:pPr marR="0" algn="l" rtl="0">
              <a:lnSpc>
                <a:spcPct val="100000"/>
              </a:lnSpc>
              <a:spcAft>
                <a:spcPts val="900"/>
              </a:spcAft>
            </a:pPr>
            <a:endParaRPr lang="en-AU" sz="3600" dirty="0">
              <a:solidFill>
                <a:schemeClr val="bg1"/>
              </a:solidFill>
              <a:latin typeface="+mn-lt"/>
            </a:endParaRPr>
          </a:p>
        </p:txBody>
      </p:sp>
      <p:sp>
        <p:nvSpPr>
          <p:cNvPr id="12" name="TextBox 11">
            <a:extLst>
              <a:ext uri="{FF2B5EF4-FFF2-40B4-BE49-F238E27FC236}">
                <a16:creationId xmlns:a16="http://schemas.microsoft.com/office/drawing/2014/main" id="{0D8FB860-6D57-4BAC-8ECF-0B93F59FD5F7}"/>
              </a:ext>
              <a:ext uri="{C183D7F6-B498-43B3-948B-1728B52AA6E4}">
                <adec:decorative xmlns:adec="http://schemas.microsoft.com/office/drawing/2017/decorative" val="1"/>
              </a:ext>
            </a:extLst>
          </p:cNvPr>
          <p:cNvSpPr txBox="1"/>
          <p:nvPr userDrawn="1"/>
        </p:nvSpPr>
        <p:spPr>
          <a:xfrm>
            <a:off x="4769553" y="4012969"/>
            <a:ext cx="9140991" cy="523220"/>
          </a:xfrm>
          <a:prstGeom prst="rect">
            <a:avLst/>
          </a:prstGeom>
          <a:noFill/>
        </p:spPr>
        <p:txBody>
          <a:bodyPr wrap="square">
            <a:spAutoFit/>
          </a:bodyPr>
          <a:lstStyle/>
          <a:p>
            <a:pPr marR="0" algn="l" rtl="0"/>
            <a:r>
              <a:rPr lang="en-AU" sz="4200" b="1" i="0" u="none" strike="noStrike" baseline="30000" noProof="0" dirty="0">
                <a:solidFill>
                  <a:schemeClr val="bg1"/>
                </a:solidFill>
                <a:latin typeface="Arial" panose="020B0604020202020204" pitchFamily="34" charset="0"/>
              </a:rPr>
              <a:t>ACKNOWLEDGEMENT OF TRADITIONAL OWNERS </a:t>
            </a:r>
          </a:p>
        </p:txBody>
      </p:sp>
    </p:spTree>
    <p:extLst>
      <p:ext uri="{BB962C8B-B14F-4D97-AF65-F5344CB8AC3E}">
        <p14:creationId xmlns:p14="http://schemas.microsoft.com/office/powerpoint/2010/main" val="4190563375"/>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100800" y="411480"/>
            <a:ext cx="12272799" cy="1645920"/>
          </a:xfrm>
          <a:prstGeom prst="rect">
            <a:avLst/>
          </a:prstGeom>
        </p:spPr>
        <p:txBody>
          <a:bodyPr lIns="0" tIns="0" rIns="0" bIns="0"/>
          <a:lstStyle>
            <a:lvl1pPr>
              <a:defRPr/>
            </a:lvl1pPr>
          </a:lstStyle>
          <a:p>
            <a:endParaRPr/>
          </a:p>
        </p:txBody>
      </p:sp>
      <p:sp>
        <p:nvSpPr>
          <p:cNvPr id="3" name="Holder 3"/>
          <p:cNvSpPr>
            <a:spLocks noGrp="1"/>
          </p:cNvSpPr>
          <p:nvPr>
            <p:ph type="body" idx="1"/>
          </p:nvPr>
        </p:nvSpPr>
        <p:spPr>
          <a:xfrm>
            <a:off x="5120640" y="2366010"/>
            <a:ext cx="12252960" cy="6789420"/>
          </a:xfrm>
          <a:prstGeom prst="rect">
            <a:avLst/>
          </a:prstGeom>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
        <p:nvSpPr>
          <p:cNvPr id="7" name="object 2">
            <a:extLst>
              <a:ext uri="{FF2B5EF4-FFF2-40B4-BE49-F238E27FC236}">
                <a16:creationId xmlns:a16="http://schemas.microsoft.com/office/drawing/2014/main" id="{957DE9FE-FC24-5E5E-6105-6BEC657FE677}"/>
              </a:ext>
            </a:extLst>
          </p:cNvPr>
          <p:cNvSpPr txBox="1"/>
          <p:nvPr userDrawn="1"/>
        </p:nvSpPr>
        <p:spPr>
          <a:xfrm>
            <a:off x="802909" y="6252340"/>
            <a:ext cx="2813685" cy="1826260"/>
          </a:xfrm>
          <a:prstGeom prst="rect">
            <a:avLst/>
          </a:prstGeom>
        </p:spPr>
        <p:txBody>
          <a:bodyPr vert="horz" wrap="square" lIns="0" tIns="80010" rIns="0" bIns="0" rtlCol="0">
            <a:spAutoFit/>
          </a:bodyPr>
          <a:lstStyle/>
          <a:p>
            <a:pPr marL="12700" marR="5080" algn="ctr">
              <a:lnSpc>
                <a:spcPts val="4570"/>
              </a:lnSpc>
              <a:spcBef>
                <a:spcPts val="630"/>
              </a:spcBef>
            </a:pPr>
            <a:r>
              <a:rPr sz="4150" b="1" spc="375">
                <a:solidFill>
                  <a:srgbClr val="0B7982"/>
                </a:solidFill>
                <a:latin typeface="Arial"/>
                <a:cs typeface="Arial"/>
              </a:rPr>
              <a:t>SEMINAR </a:t>
            </a:r>
            <a:r>
              <a:rPr sz="4150" b="1" spc="204">
                <a:solidFill>
                  <a:srgbClr val="0B7982"/>
                </a:solidFill>
                <a:latin typeface="Arial"/>
                <a:cs typeface="Arial"/>
              </a:rPr>
              <a:t>SERIES</a:t>
            </a:r>
            <a:endParaRPr sz="4150">
              <a:latin typeface="Arial"/>
              <a:cs typeface="Arial"/>
            </a:endParaRPr>
          </a:p>
          <a:p>
            <a:pPr marL="123825" algn="ctr">
              <a:lnSpc>
                <a:spcPts val="4495"/>
              </a:lnSpc>
            </a:pPr>
            <a:r>
              <a:rPr sz="4150" b="1" spc="180">
                <a:solidFill>
                  <a:srgbClr val="0B7982"/>
                </a:solidFill>
                <a:latin typeface="Arial"/>
                <a:cs typeface="Arial"/>
              </a:rPr>
              <a:t>202</a:t>
            </a:r>
            <a:r>
              <a:rPr lang="en-AU" sz="4150" b="1" spc="180">
                <a:solidFill>
                  <a:srgbClr val="0B7982"/>
                </a:solidFill>
                <a:latin typeface="Arial"/>
                <a:cs typeface="Arial"/>
              </a:rPr>
              <a:t>2</a:t>
            </a:r>
            <a:endParaRPr sz="4150">
              <a:latin typeface="Arial"/>
              <a:cs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4697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42295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211387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2269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78244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
        <p:nvSpPr>
          <p:cNvPr id="5" name="Title 4">
            <a:extLst>
              <a:ext uri="{FF2B5EF4-FFF2-40B4-BE49-F238E27FC236}">
                <a16:creationId xmlns:a16="http://schemas.microsoft.com/office/drawing/2014/main" id="{4E336D80-5CC3-AA74-C7E3-C4DFCCCD2C33}"/>
              </a:ext>
            </a:extLst>
          </p:cNvPr>
          <p:cNvSpPr>
            <a:spLocks noGrp="1"/>
          </p:cNvSpPr>
          <p:nvPr>
            <p:ph type="title"/>
          </p:nvPr>
        </p:nvSpPr>
        <p:spPr>
          <a:xfrm>
            <a:off x="5100800" y="411480"/>
            <a:ext cx="12272799" cy="1645920"/>
          </a:xfrm>
          <a:prstGeom prst="rect">
            <a:avLst/>
          </a:prstGeom>
        </p:spPr>
        <p:txBody>
          <a:bodyPr/>
          <a:lstStyle/>
          <a:p>
            <a:r>
              <a:rPr lang="en-GB"/>
              <a:t>Click to edit Master title style</a:t>
            </a:r>
            <a:endParaRPr lang="en-US"/>
          </a:p>
        </p:txBody>
      </p:sp>
      <p:sp>
        <p:nvSpPr>
          <p:cNvPr id="6" name="object 2">
            <a:extLst>
              <a:ext uri="{FF2B5EF4-FFF2-40B4-BE49-F238E27FC236}">
                <a16:creationId xmlns:a16="http://schemas.microsoft.com/office/drawing/2014/main" id="{D14400EB-F028-8825-2C42-621B29CD32FE}"/>
              </a:ext>
            </a:extLst>
          </p:cNvPr>
          <p:cNvSpPr txBox="1"/>
          <p:nvPr userDrawn="1"/>
        </p:nvSpPr>
        <p:spPr>
          <a:xfrm>
            <a:off x="802909" y="6252340"/>
            <a:ext cx="2813685" cy="1826260"/>
          </a:xfrm>
          <a:prstGeom prst="rect">
            <a:avLst/>
          </a:prstGeom>
        </p:spPr>
        <p:txBody>
          <a:bodyPr vert="horz" wrap="square" lIns="0" tIns="80010" rIns="0" bIns="0" rtlCol="0">
            <a:spAutoFit/>
          </a:bodyPr>
          <a:lstStyle/>
          <a:p>
            <a:pPr marL="12700" marR="5080" algn="ctr">
              <a:lnSpc>
                <a:spcPts val="4570"/>
              </a:lnSpc>
              <a:spcBef>
                <a:spcPts val="630"/>
              </a:spcBef>
            </a:pPr>
            <a:r>
              <a:rPr sz="4150" b="1" spc="375">
                <a:solidFill>
                  <a:srgbClr val="0B7982"/>
                </a:solidFill>
                <a:latin typeface="Arial"/>
                <a:cs typeface="Arial"/>
              </a:rPr>
              <a:t>SEMINAR </a:t>
            </a:r>
            <a:r>
              <a:rPr sz="4150" b="1" spc="204">
                <a:solidFill>
                  <a:srgbClr val="0B7982"/>
                </a:solidFill>
                <a:latin typeface="Arial"/>
                <a:cs typeface="Arial"/>
              </a:rPr>
              <a:t>SERIES</a:t>
            </a:r>
            <a:endParaRPr sz="4150">
              <a:latin typeface="Arial"/>
              <a:cs typeface="Arial"/>
            </a:endParaRPr>
          </a:p>
          <a:p>
            <a:pPr marL="123825" algn="ctr">
              <a:lnSpc>
                <a:spcPts val="4495"/>
              </a:lnSpc>
            </a:pPr>
            <a:r>
              <a:rPr sz="4150" b="1" spc="180">
                <a:solidFill>
                  <a:srgbClr val="0B7982"/>
                </a:solidFill>
                <a:latin typeface="Arial"/>
                <a:cs typeface="Arial"/>
              </a:rPr>
              <a:t>202</a:t>
            </a:r>
            <a:r>
              <a:rPr lang="en-AU" sz="4150" b="1" spc="180">
                <a:solidFill>
                  <a:srgbClr val="0B7982"/>
                </a:solidFill>
                <a:latin typeface="Arial"/>
                <a:cs typeface="Arial"/>
              </a:rPr>
              <a:t>2</a:t>
            </a:r>
            <a:endParaRPr sz="415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933-A8DB-1F71-85E5-5288A5D024C7}"/>
              </a:ext>
            </a:extLst>
          </p:cNvPr>
          <p:cNvSpPr>
            <a:spLocks noGrp="1"/>
          </p:cNvSpPr>
          <p:nvPr>
            <p:ph type="title"/>
          </p:nvPr>
        </p:nvSpPr>
        <p:spPr>
          <a:xfrm>
            <a:off x="3581400" y="453547"/>
            <a:ext cx="12763500" cy="1989137"/>
          </a:xfrm>
          <a:prstGeom prst="rect">
            <a:avLst/>
          </a:prstGeom>
        </p:spPr>
        <p:txBody>
          <a:bodyPr/>
          <a:lstStyle>
            <a:lvl1pPr>
              <a:defRPr b="1">
                <a:solidFill>
                  <a:srgbClr val="00717E"/>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87BF323-66E4-1B0E-5140-3DFC2995E3A9}"/>
              </a:ext>
            </a:extLst>
          </p:cNvPr>
          <p:cNvSpPr>
            <a:spLocks noGrp="1"/>
          </p:cNvSpPr>
          <p:nvPr>
            <p:ph idx="1"/>
          </p:nvPr>
        </p:nvSpPr>
        <p:spPr>
          <a:xfrm>
            <a:off x="1257300" y="2738438"/>
            <a:ext cx="15773400" cy="6527800"/>
          </a:xfrm>
          <a:prstGeom prst="rect">
            <a:avLst/>
          </a:prstGeom>
        </p:spPr>
        <p:txBody>
          <a:bodyPr/>
          <a:lstStyle>
            <a:lvl1pPr>
              <a:defRPr>
                <a:latin typeface="Arial" panose="020B0604020202020204" pitchFamily="34" charset="0"/>
                <a:cs typeface="Arial" panose="020B0604020202020204" pitchFamily="34" charset="0"/>
              </a:defRPr>
            </a:lvl1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971DFB-3191-6B8E-B8BA-35BC3DB66844}"/>
              </a:ext>
            </a:extLst>
          </p:cNvPr>
          <p:cNvSpPr>
            <a:spLocks noGrp="1"/>
          </p:cNvSpPr>
          <p:nvPr>
            <p:ph type="dt" sz="half" idx="10"/>
          </p:nvPr>
        </p:nvSpPr>
        <p:spPr/>
        <p:txBody>
          <a:bodyPr/>
          <a:lstStyle/>
          <a:p>
            <a:fld id="{DC973D62-07B2-374A-B896-EDF9127B6D5B}" type="datetimeFigureOut">
              <a:rPr lang="en-US" smtClean="0"/>
              <a:t>7/21/22</a:t>
            </a:fld>
            <a:endParaRPr lang="en-US"/>
          </a:p>
        </p:txBody>
      </p:sp>
      <p:sp>
        <p:nvSpPr>
          <p:cNvPr id="5" name="Footer Placeholder 4">
            <a:extLst>
              <a:ext uri="{FF2B5EF4-FFF2-40B4-BE49-F238E27FC236}">
                <a16:creationId xmlns:a16="http://schemas.microsoft.com/office/drawing/2014/main" id="{5DDFB13C-8F15-7377-9BDD-89726712D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CFDE5-CEBE-556E-C574-3BCA5E328E3B}"/>
              </a:ext>
            </a:extLst>
          </p:cNvPr>
          <p:cNvSpPr>
            <a:spLocks noGrp="1"/>
          </p:cNvSpPr>
          <p:nvPr>
            <p:ph type="sldNum" sz="quarter" idx="12"/>
          </p:nvPr>
        </p:nvSpPr>
        <p:spPr/>
        <p:txBody>
          <a:bodyPr/>
          <a:lstStyle/>
          <a:p>
            <a:fld id="{44DACB94-27AB-4644-8A20-0A05054DB055}" type="slidenum">
              <a:rPr lang="en-US" smtClean="0"/>
              <a:t>‹#›</a:t>
            </a:fld>
            <a:endParaRPr lang="en-US"/>
          </a:p>
        </p:txBody>
      </p:sp>
    </p:spTree>
    <p:extLst>
      <p:ext uri="{BB962C8B-B14F-4D97-AF65-F5344CB8AC3E}">
        <p14:creationId xmlns:p14="http://schemas.microsoft.com/office/powerpoint/2010/main" val="138516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A9E2AD-5FD8-1171-6275-F6200785DD8D}"/>
              </a:ext>
            </a:extLst>
          </p:cNvPr>
          <p:cNvSpPr>
            <a:spLocks noGrp="1"/>
          </p:cNvSpPr>
          <p:nvPr>
            <p:ph type="dt" sz="half" idx="10"/>
          </p:nvPr>
        </p:nvSpPr>
        <p:spPr/>
        <p:txBody>
          <a:bodyPr/>
          <a:lstStyle/>
          <a:p>
            <a:fld id="{DC973D62-07B2-374A-B896-EDF9127B6D5B}" type="datetimeFigureOut">
              <a:rPr lang="en-US" smtClean="0"/>
              <a:t>7/21/22</a:t>
            </a:fld>
            <a:endParaRPr lang="en-US"/>
          </a:p>
        </p:txBody>
      </p:sp>
      <p:sp>
        <p:nvSpPr>
          <p:cNvPr id="3" name="Footer Placeholder 2">
            <a:extLst>
              <a:ext uri="{FF2B5EF4-FFF2-40B4-BE49-F238E27FC236}">
                <a16:creationId xmlns:a16="http://schemas.microsoft.com/office/drawing/2014/main" id="{BA138DCF-8597-9BE9-2FD2-4B36BBCA77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C2BE2-3292-B58A-BCDD-617ADA6FEF56}"/>
              </a:ext>
            </a:extLst>
          </p:cNvPr>
          <p:cNvSpPr>
            <a:spLocks noGrp="1"/>
          </p:cNvSpPr>
          <p:nvPr>
            <p:ph type="sldNum" sz="quarter" idx="12"/>
          </p:nvPr>
        </p:nvSpPr>
        <p:spPr/>
        <p:txBody>
          <a:bodyPr/>
          <a:lstStyle/>
          <a:p>
            <a:fld id="{44DACB94-27AB-4644-8A20-0A05054DB055}" type="slidenum">
              <a:rPr lang="en-US" smtClean="0"/>
              <a:t>‹#›</a:t>
            </a:fld>
            <a:endParaRPr lang="en-US"/>
          </a:p>
        </p:txBody>
      </p:sp>
    </p:spTree>
    <p:extLst>
      <p:ext uri="{BB962C8B-B14F-4D97-AF65-F5344CB8AC3E}">
        <p14:creationId xmlns:p14="http://schemas.microsoft.com/office/powerpoint/2010/main" val="2439010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A09DB-88CB-4C62-DC28-C4FDBA6D4007}"/>
              </a:ext>
            </a:extLst>
          </p:cNvPr>
          <p:cNvSpPr>
            <a:spLocks noGrp="1"/>
          </p:cNvSpPr>
          <p:nvPr>
            <p:ph type="ctrTitle"/>
          </p:nvPr>
        </p:nvSpPr>
        <p:spPr>
          <a:xfrm>
            <a:off x="2286000" y="1684338"/>
            <a:ext cx="13716000" cy="35814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123FBCA-F1A6-F9BE-9AF3-5308498163D8}"/>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DC4BC79-B180-6D82-B393-5E1CB70D7FB9}"/>
              </a:ext>
            </a:extLst>
          </p:cNvPr>
          <p:cNvSpPr>
            <a:spLocks noGrp="1"/>
          </p:cNvSpPr>
          <p:nvPr>
            <p:ph type="dt" sz="half" idx="10"/>
          </p:nvPr>
        </p:nvSpPr>
        <p:spPr/>
        <p:txBody>
          <a:bodyPr/>
          <a:lstStyle/>
          <a:p>
            <a:fld id="{85415F3A-2798-D34C-B537-AEBB630D62BB}" type="datetimeFigureOut">
              <a:rPr lang="en-US" smtClean="0"/>
              <a:t>7/21/22</a:t>
            </a:fld>
            <a:endParaRPr lang="en-US"/>
          </a:p>
        </p:txBody>
      </p:sp>
      <p:sp>
        <p:nvSpPr>
          <p:cNvPr id="5" name="Footer Placeholder 4">
            <a:extLst>
              <a:ext uri="{FF2B5EF4-FFF2-40B4-BE49-F238E27FC236}">
                <a16:creationId xmlns:a16="http://schemas.microsoft.com/office/drawing/2014/main" id="{74A84B6E-5812-3A3C-4200-C6B94A141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E5BFA-0D9B-3B5F-DFDF-9B1D92386665}"/>
              </a:ext>
            </a:extLst>
          </p:cNvPr>
          <p:cNvSpPr>
            <a:spLocks noGrp="1"/>
          </p:cNvSpPr>
          <p:nvPr>
            <p:ph type="sldNum" sz="quarter" idx="12"/>
          </p:nvPr>
        </p:nvSpPr>
        <p:spPr/>
        <p:txBody>
          <a:bodyPr/>
          <a:lstStyle/>
          <a:p>
            <a:fld id="{1747E107-389C-CD4E-93D5-EE4C3972D294}" type="slidenum">
              <a:rPr lang="en-US" smtClean="0"/>
              <a:t>‹#›</a:t>
            </a:fld>
            <a:endParaRPr lang="en-US"/>
          </a:p>
        </p:txBody>
      </p:sp>
    </p:spTree>
    <p:extLst>
      <p:ext uri="{BB962C8B-B14F-4D97-AF65-F5344CB8AC3E}">
        <p14:creationId xmlns:p14="http://schemas.microsoft.com/office/powerpoint/2010/main" val="1068140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000EF-ED9A-C80C-1D93-CF19F3EFEE8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E65F303-462C-4270-D475-3376F84272F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F8C14B-3AEA-6AD2-A2F6-270034A3F25A}"/>
              </a:ext>
            </a:extLst>
          </p:cNvPr>
          <p:cNvSpPr>
            <a:spLocks noGrp="1"/>
          </p:cNvSpPr>
          <p:nvPr>
            <p:ph type="dt" sz="half" idx="10"/>
          </p:nvPr>
        </p:nvSpPr>
        <p:spPr/>
        <p:txBody>
          <a:bodyPr/>
          <a:lstStyle/>
          <a:p>
            <a:fld id="{85415F3A-2798-D34C-B537-AEBB630D62BB}" type="datetimeFigureOut">
              <a:rPr lang="en-US" smtClean="0"/>
              <a:t>7/21/22</a:t>
            </a:fld>
            <a:endParaRPr lang="en-US"/>
          </a:p>
        </p:txBody>
      </p:sp>
      <p:sp>
        <p:nvSpPr>
          <p:cNvPr id="5" name="Footer Placeholder 4">
            <a:extLst>
              <a:ext uri="{FF2B5EF4-FFF2-40B4-BE49-F238E27FC236}">
                <a16:creationId xmlns:a16="http://schemas.microsoft.com/office/drawing/2014/main" id="{09AC4DC6-5C14-7DA9-82F8-DB53721EB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ECD90-D72C-1D34-A01A-602CCE612F13}"/>
              </a:ext>
            </a:extLst>
          </p:cNvPr>
          <p:cNvSpPr>
            <a:spLocks noGrp="1"/>
          </p:cNvSpPr>
          <p:nvPr>
            <p:ph type="sldNum" sz="quarter" idx="12"/>
          </p:nvPr>
        </p:nvSpPr>
        <p:spPr/>
        <p:txBody>
          <a:bodyPr/>
          <a:lstStyle/>
          <a:p>
            <a:fld id="{1747E107-389C-CD4E-93D5-EE4C3972D294}" type="slidenum">
              <a:rPr lang="en-US" smtClean="0"/>
              <a:t>‹#›</a:t>
            </a:fld>
            <a:endParaRPr lang="en-US"/>
          </a:p>
        </p:txBody>
      </p:sp>
    </p:spTree>
    <p:extLst>
      <p:ext uri="{BB962C8B-B14F-4D97-AF65-F5344CB8AC3E}">
        <p14:creationId xmlns:p14="http://schemas.microsoft.com/office/powerpoint/2010/main" val="3414741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A69C-884E-72D5-F6D0-D36CCF252801}"/>
              </a:ext>
            </a:extLst>
          </p:cNvPr>
          <p:cNvSpPr>
            <a:spLocks noGrp="1"/>
          </p:cNvSpPr>
          <p:nvPr>
            <p:ph type="title"/>
          </p:nvPr>
        </p:nvSpPr>
        <p:spPr>
          <a:xfrm>
            <a:off x="1247775" y="2565400"/>
            <a:ext cx="15773400" cy="4278313"/>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608F592-D4D5-FF2F-E79E-934103131B92}"/>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C320A51-2BD9-6C70-3141-9B7FE02AE6AF}"/>
              </a:ext>
            </a:extLst>
          </p:cNvPr>
          <p:cNvSpPr>
            <a:spLocks noGrp="1"/>
          </p:cNvSpPr>
          <p:nvPr>
            <p:ph type="dt" sz="half" idx="10"/>
          </p:nvPr>
        </p:nvSpPr>
        <p:spPr/>
        <p:txBody>
          <a:bodyPr/>
          <a:lstStyle/>
          <a:p>
            <a:fld id="{85415F3A-2798-D34C-B537-AEBB630D62BB}" type="datetimeFigureOut">
              <a:rPr lang="en-US" smtClean="0"/>
              <a:t>7/21/22</a:t>
            </a:fld>
            <a:endParaRPr lang="en-US"/>
          </a:p>
        </p:txBody>
      </p:sp>
      <p:sp>
        <p:nvSpPr>
          <p:cNvPr id="5" name="Footer Placeholder 4">
            <a:extLst>
              <a:ext uri="{FF2B5EF4-FFF2-40B4-BE49-F238E27FC236}">
                <a16:creationId xmlns:a16="http://schemas.microsoft.com/office/drawing/2014/main" id="{55D168A3-66F6-6CDA-D290-F8E6E359BA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C696E-C0B0-26CA-3ED8-C86416AF7A99}"/>
              </a:ext>
            </a:extLst>
          </p:cNvPr>
          <p:cNvSpPr>
            <a:spLocks noGrp="1"/>
          </p:cNvSpPr>
          <p:nvPr>
            <p:ph type="sldNum" sz="quarter" idx="12"/>
          </p:nvPr>
        </p:nvSpPr>
        <p:spPr/>
        <p:txBody>
          <a:bodyPr/>
          <a:lstStyle/>
          <a:p>
            <a:fld id="{1747E107-389C-CD4E-93D5-EE4C3972D294}" type="slidenum">
              <a:rPr lang="en-US" smtClean="0"/>
              <a:t>‹#›</a:t>
            </a:fld>
            <a:endParaRPr lang="en-US"/>
          </a:p>
        </p:txBody>
      </p:sp>
    </p:spTree>
    <p:extLst>
      <p:ext uri="{BB962C8B-B14F-4D97-AF65-F5344CB8AC3E}">
        <p14:creationId xmlns:p14="http://schemas.microsoft.com/office/powerpoint/2010/main" val="3755088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25E94-E684-72B9-ABBB-C85CC09D643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6E0C61D-ABC3-6520-056F-E6CD9424564A}"/>
              </a:ext>
            </a:extLst>
          </p:cNvPr>
          <p:cNvSpPr>
            <a:spLocks noGrp="1"/>
          </p:cNvSpPr>
          <p:nvPr>
            <p:ph sz="half" idx="1"/>
          </p:nvPr>
        </p:nvSpPr>
        <p:spPr>
          <a:xfrm>
            <a:off x="1257300" y="2738438"/>
            <a:ext cx="7810500" cy="6527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3B6A662-9B09-6857-AA07-4633A027F661}"/>
              </a:ext>
            </a:extLst>
          </p:cNvPr>
          <p:cNvSpPr>
            <a:spLocks noGrp="1"/>
          </p:cNvSpPr>
          <p:nvPr>
            <p:ph sz="half" idx="2"/>
          </p:nvPr>
        </p:nvSpPr>
        <p:spPr>
          <a:xfrm>
            <a:off x="9220200" y="2738438"/>
            <a:ext cx="7810500" cy="6527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060FAB3-DA88-4118-0E68-D587F9CFDA7E}"/>
              </a:ext>
            </a:extLst>
          </p:cNvPr>
          <p:cNvSpPr>
            <a:spLocks noGrp="1"/>
          </p:cNvSpPr>
          <p:nvPr>
            <p:ph type="dt" sz="half" idx="10"/>
          </p:nvPr>
        </p:nvSpPr>
        <p:spPr/>
        <p:txBody>
          <a:bodyPr/>
          <a:lstStyle/>
          <a:p>
            <a:fld id="{85415F3A-2798-D34C-B537-AEBB630D62BB}" type="datetimeFigureOut">
              <a:rPr lang="en-US" smtClean="0"/>
              <a:t>7/21/22</a:t>
            </a:fld>
            <a:endParaRPr lang="en-US"/>
          </a:p>
        </p:txBody>
      </p:sp>
      <p:sp>
        <p:nvSpPr>
          <p:cNvPr id="6" name="Footer Placeholder 5">
            <a:extLst>
              <a:ext uri="{FF2B5EF4-FFF2-40B4-BE49-F238E27FC236}">
                <a16:creationId xmlns:a16="http://schemas.microsoft.com/office/drawing/2014/main" id="{394B4E4E-0885-95E8-96C7-E70111CEAB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07D73C-3F43-F360-FB3F-48DD3E4B9739}"/>
              </a:ext>
            </a:extLst>
          </p:cNvPr>
          <p:cNvSpPr>
            <a:spLocks noGrp="1"/>
          </p:cNvSpPr>
          <p:nvPr>
            <p:ph type="sldNum" sz="quarter" idx="12"/>
          </p:nvPr>
        </p:nvSpPr>
        <p:spPr/>
        <p:txBody>
          <a:bodyPr/>
          <a:lstStyle/>
          <a:p>
            <a:fld id="{1747E107-389C-CD4E-93D5-EE4C3972D294}" type="slidenum">
              <a:rPr lang="en-US" smtClean="0"/>
              <a:t>‹#›</a:t>
            </a:fld>
            <a:endParaRPr lang="en-US"/>
          </a:p>
        </p:txBody>
      </p:sp>
    </p:spTree>
    <p:extLst>
      <p:ext uri="{BB962C8B-B14F-4D97-AF65-F5344CB8AC3E}">
        <p14:creationId xmlns:p14="http://schemas.microsoft.com/office/powerpoint/2010/main" val="28493307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jp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002885" cy="10287000"/>
          </a:xfrm>
          <a:custGeom>
            <a:avLst/>
            <a:gdLst/>
            <a:ahLst/>
            <a:cxnLst/>
            <a:rect l="l" t="t" r="r" b="b"/>
            <a:pathLst>
              <a:path w="18002885" h="10287000">
                <a:moveTo>
                  <a:pt x="0" y="10287000"/>
                </a:moveTo>
                <a:lnTo>
                  <a:pt x="18002863" y="10287000"/>
                </a:lnTo>
                <a:lnTo>
                  <a:pt x="18002863" y="0"/>
                </a:lnTo>
                <a:lnTo>
                  <a:pt x="0" y="0"/>
                </a:lnTo>
                <a:lnTo>
                  <a:pt x="0" y="10287000"/>
                </a:lnTo>
                <a:close/>
              </a:path>
            </a:pathLst>
          </a:custGeom>
          <a:solidFill>
            <a:srgbClr val="FCFDFD"/>
          </a:solidFill>
        </p:spPr>
        <p:txBody>
          <a:bodyPr wrap="square" lIns="0" tIns="0" rIns="0" bIns="0" rtlCol="0"/>
          <a:lstStyle/>
          <a:p>
            <a:endParaRPr/>
          </a:p>
        </p:txBody>
      </p:sp>
      <p:pic>
        <p:nvPicPr>
          <p:cNvPr id="17" name="bg object 17"/>
          <p:cNvPicPr/>
          <p:nvPr/>
        </p:nvPicPr>
        <p:blipFill>
          <a:blip r:embed="rId5" cstate="print"/>
          <a:stretch>
            <a:fillRect/>
          </a:stretch>
        </p:blipFill>
        <p:spPr>
          <a:xfrm>
            <a:off x="0" y="2618445"/>
            <a:ext cx="4573922" cy="3676648"/>
          </a:xfrm>
          <a:prstGeom prst="rect">
            <a:avLst/>
          </a:prstGeom>
        </p:spPr>
      </p:pic>
      <p:sp>
        <p:nvSpPr>
          <p:cNvPr id="18" name="bg object 18"/>
          <p:cNvSpPr/>
          <p:nvPr/>
        </p:nvSpPr>
        <p:spPr>
          <a:xfrm>
            <a:off x="4214364" y="1035703"/>
            <a:ext cx="257175" cy="8229600"/>
          </a:xfrm>
          <a:custGeom>
            <a:avLst/>
            <a:gdLst/>
            <a:ahLst/>
            <a:cxnLst/>
            <a:rect l="l" t="t" r="r" b="b"/>
            <a:pathLst>
              <a:path w="257175" h="8229600">
                <a:moveTo>
                  <a:pt x="257175" y="8229600"/>
                </a:moveTo>
                <a:lnTo>
                  <a:pt x="0" y="8229600"/>
                </a:lnTo>
                <a:lnTo>
                  <a:pt x="0" y="0"/>
                </a:lnTo>
                <a:lnTo>
                  <a:pt x="257175" y="0"/>
                </a:lnTo>
                <a:lnTo>
                  <a:pt x="257175" y="8229600"/>
                </a:lnTo>
                <a:close/>
              </a:path>
            </a:pathLst>
          </a:custGeom>
          <a:solidFill>
            <a:srgbClr val="006E7A"/>
          </a:solidFill>
        </p:spPr>
        <p:txBody>
          <a:bodyPr wrap="square" lIns="0" tIns="0" rIns="0" bIns="0" rtlCol="0"/>
          <a:lstStyle/>
          <a:p>
            <a:endParaRPr/>
          </a:p>
        </p:txBody>
      </p:sp>
      <p:sp>
        <p:nvSpPr>
          <p:cNvPr id="19" name="bg object 19"/>
          <p:cNvSpPr/>
          <p:nvPr/>
        </p:nvSpPr>
        <p:spPr>
          <a:xfrm>
            <a:off x="18002863" y="0"/>
            <a:ext cx="285750" cy="10287000"/>
          </a:xfrm>
          <a:custGeom>
            <a:avLst/>
            <a:gdLst/>
            <a:ahLst/>
            <a:cxnLst/>
            <a:rect l="l" t="t" r="r" b="b"/>
            <a:pathLst>
              <a:path w="285750" h="10287000">
                <a:moveTo>
                  <a:pt x="285136" y="10286999"/>
                </a:moveTo>
                <a:lnTo>
                  <a:pt x="0" y="10286999"/>
                </a:lnTo>
                <a:lnTo>
                  <a:pt x="0" y="0"/>
                </a:lnTo>
                <a:lnTo>
                  <a:pt x="285136" y="0"/>
                </a:lnTo>
                <a:lnTo>
                  <a:pt x="285136" y="10286999"/>
                </a:lnTo>
                <a:close/>
              </a:path>
            </a:pathLst>
          </a:custGeom>
          <a:solidFill>
            <a:srgbClr val="006E7A"/>
          </a:solidFill>
        </p:spPr>
        <p:txBody>
          <a:bodyPr wrap="square" lIns="0" tIns="0" rIns="0" bIns="0" rtlCol="0"/>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7/21/22</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C5E165D-D703-FB97-63EC-F7109710E69F}"/>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DC973D62-07B2-374A-B896-EDF9127B6D5B}" type="datetimeFigureOut">
              <a:rPr lang="en-US" smtClean="0"/>
              <a:t>7/21/22</a:t>
            </a:fld>
            <a:endParaRPr lang="en-US"/>
          </a:p>
        </p:txBody>
      </p:sp>
      <p:sp>
        <p:nvSpPr>
          <p:cNvPr id="5" name="Footer Placeholder 4">
            <a:extLst>
              <a:ext uri="{FF2B5EF4-FFF2-40B4-BE49-F238E27FC236}">
                <a16:creationId xmlns:a16="http://schemas.microsoft.com/office/drawing/2014/main" id="{34F8E1D2-9823-D7A8-429D-C16DC7F447ED}"/>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D1A2DD-4E25-34F5-8615-93A403D7CCEA}"/>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44DACB94-27AB-4644-8A20-0A05054DB055}" type="slidenum">
              <a:rPr lang="en-US" smtClean="0"/>
              <a:t>‹#›</a:t>
            </a:fld>
            <a:endParaRPr lang="en-US"/>
          </a:p>
        </p:txBody>
      </p:sp>
      <p:pic>
        <p:nvPicPr>
          <p:cNvPr id="7" name="Picture 6">
            <a:extLst>
              <a:ext uri="{FF2B5EF4-FFF2-40B4-BE49-F238E27FC236}">
                <a16:creationId xmlns:a16="http://schemas.microsoft.com/office/drawing/2014/main" id="{1513F41C-9A45-52F0-2339-38643F4ED5EE}"/>
              </a:ext>
            </a:extLst>
          </p:cNvPr>
          <p:cNvPicPr>
            <a:picLocks noChangeAspect="1"/>
          </p:cNvPicPr>
          <p:nvPr userDrawn="1"/>
        </p:nvPicPr>
        <p:blipFill>
          <a:blip r:embed="rId4"/>
          <a:stretch>
            <a:fillRect/>
          </a:stretch>
        </p:blipFill>
        <p:spPr>
          <a:xfrm>
            <a:off x="0" y="1"/>
            <a:ext cx="2824285" cy="2247900"/>
          </a:xfrm>
          <a:prstGeom prst="rect">
            <a:avLst/>
          </a:prstGeom>
        </p:spPr>
      </p:pic>
      <p:sp>
        <p:nvSpPr>
          <p:cNvPr id="8" name="Rectangle 7">
            <a:extLst>
              <a:ext uri="{FF2B5EF4-FFF2-40B4-BE49-F238E27FC236}">
                <a16:creationId xmlns:a16="http://schemas.microsoft.com/office/drawing/2014/main" id="{5696E1F8-61F5-3337-AA29-9BD14F2049B7}"/>
              </a:ext>
            </a:extLst>
          </p:cNvPr>
          <p:cNvSpPr/>
          <p:nvPr userDrawn="1"/>
        </p:nvSpPr>
        <p:spPr>
          <a:xfrm>
            <a:off x="2743200" y="0"/>
            <a:ext cx="152400" cy="2247900"/>
          </a:xfrm>
          <a:prstGeom prst="rect">
            <a:avLst/>
          </a:prstGeom>
          <a:solidFill>
            <a:srgbClr val="0071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EF34D5-4BEC-35D4-E144-7C1D3E2BB9F9}"/>
              </a:ext>
            </a:extLst>
          </p:cNvPr>
          <p:cNvSpPr/>
          <p:nvPr userDrawn="1"/>
        </p:nvSpPr>
        <p:spPr>
          <a:xfrm>
            <a:off x="18004300" y="-22500"/>
            <a:ext cx="288000" cy="10332000"/>
          </a:xfrm>
          <a:prstGeom prst="rect">
            <a:avLst/>
          </a:prstGeom>
          <a:solidFill>
            <a:srgbClr val="0071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0903052"/>
      </p:ext>
    </p:extLst>
  </p:cSld>
  <p:clrMap bg1="lt1" tx1="dk1" bg2="lt2" tx2="dk2" accent1="accent1" accent2="accent2" accent3="accent3" accent4="accent4" accent5="accent5" accent6="accent6" hlink="hlink" folHlink="folHlink"/>
  <p:sldLayoutIdLst>
    <p:sldLayoutId id="2147483668" r:id="rId1"/>
    <p:sldLayoutId id="21474836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C37924-FC93-F7E4-46A0-CF1FF8386111}"/>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751393D-7965-F110-8B32-3E61EB5C5426}"/>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956556-154B-16A2-E122-68D2933C4781}"/>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85415F3A-2798-D34C-B537-AEBB630D62BB}" type="datetimeFigureOut">
              <a:rPr lang="en-US" smtClean="0"/>
              <a:t>7/21/22</a:t>
            </a:fld>
            <a:endParaRPr lang="en-US"/>
          </a:p>
        </p:txBody>
      </p:sp>
      <p:sp>
        <p:nvSpPr>
          <p:cNvPr id="5" name="Footer Placeholder 4">
            <a:extLst>
              <a:ext uri="{FF2B5EF4-FFF2-40B4-BE49-F238E27FC236}">
                <a16:creationId xmlns:a16="http://schemas.microsoft.com/office/drawing/2014/main" id="{23A98001-E690-D060-851F-1BE58CED76F4}"/>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B336C4-6053-B250-30F2-C15FB8E5B429}"/>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1747E107-389C-CD4E-93D5-EE4C3972D294}" type="slidenum">
              <a:rPr lang="en-US" smtClean="0"/>
              <a:t>‹#›</a:t>
            </a:fld>
            <a:endParaRPr lang="en-US"/>
          </a:p>
        </p:txBody>
      </p:sp>
    </p:spTree>
    <p:extLst>
      <p:ext uri="{BB962C8B-B14F-4D97-AF65-F5344CB8AC3E}">
        <p14:creationId xmlns:p14="http://schemas.microsoft.com/office/powerpoint/2010/main" val="234277767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C5E165D-D703-FB97-63EC-F7109710E69F}"/>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DC973D62-07B2-374A-B896-EDF9127B6D5B}" type="datetimeFigureOut">
              <a:rPr lang="en-US" smtClean="0"/>
              <a:t>7/21/22</a:t>
            </a:fld>
            <a:endParaRPr lang="en-US" dirty="0"/>
          </a:p>
        </p:txBody>
      </p:sp>
      <p:sp>
        <p:nvSpPr>
          <p:cNvPr id="5" name="Footer Placeholder 4">
            <a:extLst>
              <a:ext uri="{FF2B5EF4-FFF2-40B4-BE49-F238E27FC236}">
                <a16:creationId xmlns:a16="http://schemas.microsoft.com/office/drawing/2014/main" id="{34F8E1D2-9823-D7A8-429D-C16DC7F447ED}"/>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D1A2DD-4E25-34F5-8615-93A403D7CCEA}"/>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44DACB94-27AB-4644-8A20-0A05054DB055}" type="slidenum">
              <a:rPr lang="en-US" smtClean="0"/>
              <a:t>‹#›</a:t>
            </a:fld>
            <a:endParaRPr lang="en-US" dirty="0"/>
          </a:p>
        </p:txBody>
      </p:sp>
      <p:pic>
        <p:nvPicPr>
          <p:cNvPr id="7" name="Picture 6">
            <a:extLst>
              <a:ext uri="{FF2B5EF4-FFF2-40B4-BE49-F238E27FC236}">
                <a16:creationId xmlns:a16="http://schemas.microsoft.com/office/drawing/2014/main" id="{1513F41C-9A45-52F0-2339-38643F4ED5EE}"/>
              </a:ext>
            </a:extLst>
          </p:cNvPr>
          <p:cNvPicPr>
            <a:picLocks noChangeAspect="1"/>
          </p:cNvPicPr>
          <p:nvPr userDrawn="1"/>
        </p:nvPicPr>
        <p:blipFill>
          <a:blip r:embed="rId5"/>
          <a:stretch>
            <a:fillRect/>
          </a:stretch>
        </p:blipFill>
        <p:spPr>
          <a:xfrm>
            <a:off x="0" y="1"/>
            <a:ext cx="2824285" cy="2247900"/>
          </a:xfrm>
          <a:prstGeom prst="rect">
            <a:avLst/>
          </a:prstGeom>
        </p:spPr>
      </p:pic>
      <p:sp>
        <p:nvSpPr>
          <p:cNvPr id="8" name="Rectangle 7">
            <a:extLst>
              <a:ext uri="{FF2B5EF4-FFF2-40B4-BE49-F238E27FC236}">
                <a16:creationId xmlns:a16="http://schemas.microsoft.com/office/drawing/2014/main" id="{5696E1F8-61F5-3337-AA29-9BD14F2049B7}"/>
              </a:ext>
            </a:extLst>
          </p:cNvPr>
          <p:cNvSpPr/>
          <p:nvPr userDrawn="1"/>
        </p:nvSpPr>
        <p:spPr>
          <a:xfrm>
            <a:off x="2743200" y="0"/>
            <a:ext cx="152400" cy="2247900"/>
          </a:xfrm>
          <a:prstGeom prst="rect">
            <a:avLst/>
          </a:prstGeom>
          <a:solidFill>
            <a:srgbClr val="0071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AEF34D5-4BEC-35D4-E144-7C1D3E2BB9F9}"/>
              </a:ext>
            </a:extLst>
          </p:cNvPr>
          <p:cNvSpPr/>
          <p:nvPr userDrawn="1"/>
        </p:nvSpPr>
        <p:spPr>
          <a:xfrm>
            <a:off x="18004300" y="-22500"/>
            <a:ext cx="288000" cy="10332000"/>
          </a:xfrm>
          <a:prstGeom prst="rect">
            <a:avLst/>
          </a:prstGeom>
          <a:solidFill>
            <a:srgbClr val="0071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59041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002885" cy="10287000"/>
          </a:xfrm>
          <a:custGeom>
            <a:avLst/>
            <a:gdLst/>
            <a:ahLst/>
            <a:cxnLst/>
            <a:rect l="l" t="t" r="r" b="b"/>
            <a:pathLst>
              <a:path w="18002885" h="10287000">
                <a:moveTo>
                  <a:pt x="0" y="10287000"/>
                </a:moveTo>
                <a:lnTo>
                  <a:pt x="18002863" y="10287000"/>
                </a:lnTo>
                <a:lnTo>
                  <a:pt x="18002863" y="0"/>
                </a:lnTo>
                <a:lnTo>
                  <a:pt x="0" y="0"/>
                </a:lnTo>
                <a:lnTo>
                  <a:pt x="0" y="10287000"/>
                </a:lnTo>
                <a:close/>
              </a:path>
            </a:pathLst>
          </a:custGeom>
          <a:solidFill>
            <a:srgbClr val="FCFDFD"/>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0" y="2618445"/>
            <a:ext cx="4573922" cy="3676648"/>
          </a:xfrm>
          <a:prstGeom prst="rect">
            <a:avLst/>
          </a:prstGeom>
        </p:spPr>
      </p:pic>
      <p:sp>
        <p:nvSpPr>
          <p:cNvPr id="18" name="bg object 18"/>
          <p:cNvSpPr/>
          <p:nvPr/>
        </p:nvSpPr>
        <p:spPr>
          <a:xfrm>
            <a:off x="4214364" y="1035703"/>
            <a:ext cx="257175" cy="8229600"/>
          </a:xfrm>
          <a:custGeom>
            <a:avLst/>
            <a:gdLst/>
            <a:ahLst/>
            <a:cxnLst/>
            <a:rect l="l" t="t" r="r" b="b"/>
            <a:pathLst>
              <a:path w="257175" h="8229600">
                <a:moveTo>
                  <a:pt x="257175" y="8229600"/>
                </a:moveTo>
                <a:lnTo>
                  <a:pt x="0" y="8229600"/>
                </a:lnTo>
                <a:lnTo>
                  <a:pt x="0" y="0"/>
                </a:lnTo>
                <a:lnTo>
                  <a:pt x="257175" y="0"/>
                </a:lnTo>
                <a:lnTo>
                  <a:pt x="257175" y="8229600"/>
                </a:lnTo>
                <a:close/>
              </a:path>
            </a:pathLst>
          </a:custGeom>
          <a:solidFill>
            <a:srgbClr val="006E7A"/>
          </a:solidFill>
        </p:spPr>
        <p:txBody>
          <a:bodyPr wrap="square" lIns="0" tIns="0" rIns="0" bIns="0" rtlCol="0"/>
          <a:lstStyle/>
          <a:p>
            <a:endParaRPr/>
          </a:p>
        </p:txBody>
      </p:sp>
      <p:sp>
        <p:nvSpPr>
          <p:cNvPr id="19" name="bg object 19"/>
          <p:cNvSpPr/>
          <p:nvPr/>
        </p:nvSpPr>
        <p:spPr>
          <a:xfrm>
            <a:off x="18002863" y="0"/>
            <a:ext cx="285750" cy="10287000"/>
          </a:xfrm>
          <a:custGeom>
            <a:avLst/>
            <a:gdLst/>
            <a:ahLst/>
            <a:cxnLst/>
            <a:rect l="l" t="t" r="r" b="b"/>
            <a:pathLst>
              <a:path w="285750" h="10287000">
                <a:moveTo>
                  <a:pt x="285136" y="10286999"/>
                </a:moveTo>
                <a:lnTo>
                  <a:pt x="0" y="10286999"/>
                </a:lnTo>
                <a:lnTo>
                  <a:pt x="0" y="0"/>
                </a:lnTo>
                <a:lnTo>
                  <a:pt x="285136" y="0"/>
                </a:lnTo>
                <a:lnTo>
                  <a:pt x="285136" y="10286999"/>
                </a:lnTo>
                <a:close/>
              </a:path>
            </a:pathLst>
          </a:custGeom>
          <a:solidFill>
            <a:srgbClr val="006E7A"/>
          </a:solidFill>
        </p:spPr>
        <p:txBody>
          <a:bodyPr wrap="square" lIns="0" tIns="0" rIns="0" bIns="0" rtlCol="0"/>
          <a:lstStyle/>
          <a:p>
            <a:endParaRPr/>
          </a:p>
        </p:txBody>
      </p:sp>
      <p:sp>
        <p:nvSpPr>
          <p:cNvPr id="2" name="Holder 2"/>
          <p:cNvSpPr>
            <a:spLocks noGrp="1"/>
          </p:cNvSpPr>
          <p:nvPr>
            <p:ph type="title"/>
          </p:nvPr>
        </p:nvSpPr>
        <p:spPr>
          <a:xfrm>
            <a:off x="914400" y="411480"/>
            <a:ext cx="16459200" cy="164592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7/19/22</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8432908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hyperlink" Target="http://www.refworld.org/docid/460bc7772.html" TargetMode="External"/><Relationship Id="rId2" Type="http://schemas.openxmlformats.org/officeDocument/2006/relationships/hyperlink" Target="https://endcorporalpunishment.org/" TargetMode="Externa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mailto:sophie.h@unimelb.edu.a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tuningintokids.org.au/"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australianchildmaltreatmentstudy.org/" TargetMode="External"/><Relationship Id="rId2" Type="http://schemas.openxmlformats.org/officeDocument/2006/relationships/hyperlink" Target="mailto:b.mathews@qut.edu.au"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endcorporalpunishment.org/resources/research/" TargetMode="External"/><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FcCXL6lQjMM"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hyperlink" Target="https://resourcecentre.savethechildren.net/document/unreasonable-force-new-zealands-journey-towards-banning-physical-punishment-children/" TargetMode="External"/><Relationship Id="rId4" Type="http://schemas.openxmlformats.org/officeDocument/2006/relationships/hyperlink" Target="https://www.epochnz.org.nz/"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mailto:maria.battaglia@acu.edu.au"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58C25-AE45-53D0-36C0-25A642DBF44A}"/>
              </a:ext>
            </a:extLst>
          </p:cNvPr>
          <p:cNvSpPr>
            <a:spLocks noGrp="1"/>
          </p:cNvSpPr>
          <p:nvPr>
            <p:ph type="ctrTitle"/>
          </p:nvPr>
        </p:nvSpPr>
        <p:spPr>
          <a:xfrm>
            <a:off x="4876800" y="1104900"/>
            <a:ext cx="12725400" cy="5170646"/>
          </a:xfrm>
        </p:spPr>
        <p:txBody>
          <a:bodyPr/>
          <a:lstStyle/>
          <a:p>
            <a:r>
              <a:rPr lang="en-AU" sz="8800" dirty="0"/>
              <a:t>A better future for children without violence</a:t>
            </a:r>
            <a:br>
              <a:rPr lang="en-AU" dirty="0"/>
            </a:br>
            <a:endParaRPr lang="en-US" dirty="0"/>
          </a:p>
        </p:txBody>
      </p:sp>
      <p:sp>
        <p:nvSpPr>
          <p:cNvPr id="3" name="Subtitle 2">
            <a:extLst>
              <a:ext uri="{FF2B5EF4-FFF2-40B4-BE49-F238E27FC236}">
                <a16:creationId xmlns:a16="http://schemas.microsoft.com/office/drawing/2014/main" id="{6D767428-E067-EA9A-31A0-72EA9F2B1918}"/>
              </a:ext>
            </a:extLst>
          </p:cNvPr>
          <p:cNvSpPr>
            <a:spLocks noGrp="1"/>
          </p:cNvSpPr>
          <p:nvPr>
            <p:ph type="subTitle" idx="4"/>
          </p:nvPr>
        </p:nvSpPr>
        <p:spPr>
          <a:xfrm>
            <a:off x="4876800" y="5906968"/>
            <a:ext cx="12344400" cy="3262432"/>
          </a:xfrm>
        </p:spPr>
        <p:txBody>
          <a:bodyPr/>
          <a:lstStyle/>
          <a:p>
            <a:r>
              <a:rPr lang="en-AU" dirty="0">
                <a:solidFill>
                  <a:schemeClr val="accent5">
                    <a:lumMod val="75000"/>
                  </a:schemeClr>
                </a:solidFill>
              </a:rPr>
              <a:t>Examining the evidence for ending corporal punishment</a:t>
            </a:r>
          </a:p>
          <a:p>
            <a:endParaRPr lang="en-US" sz="4800" dirty="0">
              <a:solidFill>
                <a:schemeClr val="accent5">
                  <a:lumMod val="75000"/>
                </a:schemeClr>
              </a:solidFill>
            </a:endParaRPr>
          </a:p>
          <a:p>
            <a:r>
              <a:rPr lang="en-US" sz="2800" dirty="0"/>
              <a:t>Chaired by Professor Sophie Havighurst &amp; Professor Daryl Higgins</a:t>
            </a:r>
          </a:p>
          <a:p>
            <a:r>
              <a:rPr lang="en-US" sz="2800" dirty="0"/>
              <a:t>With Professor Ben Mathews and Professor David Hawes</a:t>
            </a:r>
          </a:p>
        </p:txBody>
      </p:sp>
    </p:spTree>
    <p:extLst>
      <p:ext uri="{BB962C8B-B14F-4D97-AF65-F5344CB8AC3E}">
        <p14:creationId xmlns:p14="http://schemas.microsoft.com/office/powerpoint/2010/main" val="1705210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AE5DE-9DCE-5B74-E8F8-EDF56B197FEA}"/>
              </a:ext>
            </a:extLst>
          </p:cNvPr>
          <p:cNvSpPr>
            <a:spLocks noGrp="1"/>
          </p:cNvSpPr>
          <p:nvPr>
            <p:ph type="title"/>
          </p:nvPr>
        </p:nvSpPr>
        <p:spPr>
          <a:xfrm>
            <a:off x="3581400" y="647700"/>
            <a:ext cx="13868400" cy="1371600"/>
          </a:xfrm>
        </p:spPr>
        <p:txBody>
          <a:bodyPr/>
          <a:lstStyle/>
          <a:p>
            <a:r>
              <a:rPr lang="en-AU" sz="4800" b="0" dirty="0">
                <a:solidFill>
                  <a:srgbClr val="002060"/>
                </a:solidFill>
              </a:rPr>
              <a:t>Where are we now in Australia? </a:t>
            </a:r>
            <a:br>
              <a:rPr lang="en-AU" sz="4800" b="0" dirty="0">
                <a:solidFill>
                  <a:srgbClr val="002060"/>
                </a:solidFill>
              </a:rPr>
            </a:br>
            <a:r>
              <a:rPr lang="en-AU" sz="4800" b="0" dirty="0">
                <a:solidFill>
                  <a:srgbClr val="002060"/>
                </a:solidFill>
              </a:rPr>
              <a:t>A summary of the current law</a:t>
            </a:r>
          </a:p>
        </p:txBody>
      </p:sp>
      <p:sp>
        <p:nvSpPr>
          <p:cNvPr id="3" name="Content Placeholder 2">
            <a:extLst>
              <a:ext uri="{FF2B5EF4-FFF2-40B4-BE49-F238E27FC236}">
                <a16:creationId xmlns:a16="http://schemas.microsoft.com/office/drawing/2014/main" id="{5C6C2504-8E7B-FB11-8BF9-BD937231A17A}"/>
              </a:ext>
            </a:extLst>
          </p:cNvPr>
          <p:cNvSpPr>
            <a:spLocks noGrp="1"/>
          </p:cNvSpPr>
          <p:nvPr>
            <p:ph idx="1"/>
          </p:nvPr>
        </p:nvSpPr>
        <p:spPr>
          <a:xfrm>
            <a:off x="457200" y="2738438"/>
            <a:ext cx="8382000" cy="4386262"/>
          </a:xfrm>
        </p:spPr>
        <p:txBody>
          <a:bodyPr/>
          <a:lstStyle/>
          <a:p>
            <a:pPr marL="0" indent="0">
              <a:buNone/>
            </a:pPr>
            <a:r>
              <a:rPr lang="en-AU" sz="3600" b="1" dirty="0">
                <a:solidFill>
                  <a:srgbClr val="002060"/>
                </a:solidFill>
              </a:rPr>
              <a:t>5 jurisdictions </a:t>
            </a:r>
            <a:r>
              <a:rPr lang="en-AU" sz="3200" dirty="0">
                <a:solidFill>
                  <a:srgbClr val="002060"/>
                </a:solidFill>
              </a:rPr>
              <a:t>(NSW, NT, QLD, TAS, WA)</a:t>
            </a:r>
          </a:p>
          <a:p>
            <a:pPr marL="0" indent="0">
              <a:buNone/>
            </a:pPr>
            <a:endParaRPr lang="en-AU" sz="600" dirty="0">
              <a:solidFill>
                <a:srgbClr val="002060"/>
              </a:solidFill>
            </a:endParaRPr>
          </a:p>
          <a:p>
            <a:pPr marL="0" indent="0">
              <a:buNone/>
            </a:pPr>
            <a:r>
              <a:rPr lang="en-AU" sz="3600" dirty="0">
                <a:solidFill>
                  <a:srgbClr val="002060"/>
                </a:solidFill>
              </a:rPr>
              <a:t>Sections in </a:t>
            </a:r>
            <a:r>
              <a:rPr lang="en-AU" sz="3600" b="1" dirty="0">
                <a:solidFill>
                  <a:srgbClr val="002060"/>
                </a:solidFill>
              </a:rPr>
              <a:t>criminal legislation/codes </a:t>
            </a:r>
            <a:r>
              <a:rPr lang="en-AU" sz="3600" dirty="0">
                <a:solidFill>
                  <a:srgbClr val="002060"/>
                </a:solidFill>
              </a:rPr>
              <a:t>make it lawful to use “</a:t>
            </a:r>
            <a:r>
              <a:rPr lang="en-AU" sz="3600" dirty="0">
                <a:solidFill>
                  <a:srgbClr val="002060"/>
                </a:solidFill>
                <a:highlight>
                  <a:srgbClr val="FFFF00"/>
                </a:highlight>
              </a:rPr>
              <a:t>reasonable</a:t>
            </a:r>
            <a:r>
              <a:rPr lang="en-AU" sz="3600" dirty="0">
                <a:solidFill>
                  <a:srgbClr val="002060"/>
                </a:solidFill>
              </a:rPr>
              <a:t>” CP</a:t>
            </a:r>
          </a:p>
          <a:p>
            <a:r>
              <a:rPr lang="en-AU" sz="3200" dirty="0">
                <a:solidFill>
                  <a:srgbClr val="002060"/>
                </a:solidFill>
              </a:rPr>
              <a:t>Applies to parent/person in place of parent)</a:t>
            </a:r>
          </a:p>
          <a:p>
            <a:r>
              <a:rPr lang="en-AU" sz="3200" dirty="0">
                <a:solidFill>
                  <a:srgbClr val="002060"/>
                </a:solidFill>
              </a:rPr>
              <a:t>Concept of “correction” (Tas, WA)</a:t>
            </a:r>
          </a:p>
          <a:p>
            <a:r>
              <a:rPr lang="en-AU" sz="3200" dirty="0">
                <a:solidFill>
                  <a:srgbClr val="002060"/>
                </a:solidFill>
              </a:rPr>
              <a:t>Concepts of “discipline, manage, or control” (NT, Qld)</a:t>
            </a:r>
          </a:p>
          <a:p>
            <a:pPr marL="0" indent="0">
              <a:buNone/>
            </a:pPr>
            <a:endParaRPr lang="en-AU" sz="3600" dirty="0">
              <a:solidFill>
                <a:srgbClr val="002060"/>
              </a:solidFill>
            </a:endParaRPr>
          </a:p>
        </p:txBody>
      </p:sp>
      <p:sp>
        <p:nvSpPr>
          <p:cNvPr id="4" name="TextBox 3">
            <a:extLst>
              <a:ext uri="{FF2B5EF4-FFF2-40B4-BE49-F238E27FC236}">
                <a16:creationId xmlns:a16="http://schemas.microsoft.com/office/drawing/2014/main" id="{43078A7A-16DB-541E-02EA-8086F492A9CA}"/>
              </a:ext>
            </a:extLst>
          </p:cNvPr>
          <p:cNvSpPr txBox="1"/>
          <p:nvPr/>
        </p:nvSpPr>
        <p:spPr>
          <a:xfrm>
            <a:off x="9829800" y="2738438"/>
            <a:ext cx="8001000" cy="36933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3600" b="1" i="0" u="none" strike="noStrike" kern="0" cap="none" spc="0" normalizeH="0" baseline="0" noProof="0" dirty="0">
                <a:ln>
                  <a:noFill/>
                </a:ln>
                <a:solidFill>
                  <a:srgbClr val="002060"/>
                </a:solidFill>
                <a:effectLst/>
                <a:uLnTx/>
                <a:uFillTx/>
              </a:rPr>
              <a:t>3 jurisdictions </a:t>
            </a:r>
            <a:r>
              <a:rPr kumimoji="0" lang="en-AU" sz="3200" b="0" i="0" u="none" strike="noStrike" kern="0" cap="none" spc="0" normalizeH="0" baseline="0" noProof="0" dirty="0">
                <a:ln>
                  <a:noFill/>
                </a:ln>
                <a:solidFill>
                  <a:srgbClr val="002060"/>
                </a:solidFill>
                <a:effectLst/>
                <a:uLnTx/>
                <a:uFillTx/>
              </a:rPr>
              <a:t>(ACT, SA, VIC)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6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3600" b="0" i="0" u="none" strike="noStrike" kern="0" cap="none" spc="0" normalizeH="0" baseline="0" noProof="0" dirty="0">
                <a:ln>
                  <a:noFill/>
                </a:ln>
                <a:solidFill>
                  <a:srgbClr val="002060"/>
                </a:solidFill>
                <a:effectLst/>
                <a:uLnTx/>
                <a:uFillTx/>
              </a:rPr>
              <a:t>No sections in </a:t>
            </a:r>
            <a:r>
              <a:rPr kumimoji="0" lang="en-AU" sz="3600" b="1" i="0" u="none" strike="noStrike" kern="0" cap="none" spc="0" normalizeH="0" baseline="0" noProof="0" dirty="0">
                <a:ln>
                  <a:noFill/>
                </a:ln>
                <a:solidFill>
                  <a:srgbClr val="002060"/>
                </a:solidFill>
                <a:effectLst/>
                <a:uLnTx/>
                <a:uFillTx/>
              </a:rPr>
              <a:t>criminal legislation </a:t>
            </a:r>
            <a:r>
              <a:rPr kumimoji="0" lang="en-AU" sz="3600" b="0" i="0" u="none" strike="noStrike" kern="0" cap="none" spc="0" normalizeH="0" baseline="0" noProof="0" dirty="0">
                <a:ln>
                  <a:noFill/>
                </a:ln>
                <a:solidFill>
                  <a:srgbClr val="002060"/>
                </a:solidFill>
                <a:effectLst/>
                <a:uLnTx/>
                <a:uFillTx/>
              </a:rPr>
              <a:t>make CP lawful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3600" b="0" i="0" u="none" strike="noStrike" kern="0" cap="none" spc="0" normalizeH="0" baseline="0" noProof="0" dirty="0">
                <a:ln>
                  <a:noFill/>
                </a:ln>
                <a:solidFill>
                  <a:srgbClr val="002060"/>
                </a:solidFill>
                <a:effectLst/>
                <a:uLnTx/>
                <a:uFillTx/>
              </a:rPr>
              <a:t>Instead, adopt </a:t>
            </a:r>
            <a:r>
              <a:rPr kumimoji="0" lang="en-AU" sz="3600" b="1" i="0" u="none" strike="noStrike" kern="0" cap="none" spc="0" normalizeH="0" baseline="0" noProof="0" dirty="0">
                <a:ln>
                  <a:noFill/>
                </a:ln>
                <a:solidFill>
                  <a:srgbClr val="002060"/>
                </a:solidFill>
                <a:effectLst/>
                <a:uLnTx/>
                <a:uFillTx/>
              </a:rPr>
              <a:t>common law </a:t>
            </a:r>
            <a:r>
              <a:rPr kumimoji="0" lang="en-AU" sz="3600" b="0" i="0" u="none" strike="noStrike" kern="0" cap="none" spc="0" normalizeH="0" baseline="0" noProof="0" dirty="0">
                <a:ln>
                  <a:noFill/>
                </a:ln>
                <a:solidFill>
                  <a:srgbClr val="002060"/>
                </a:solidFill>
                <a:effectLst/>
                <a:uLnTx/>
                <a:uFillTx/>
              </a:rPr>
              <a:t>(court decisions) making “</a:t>
            </a:r>
            <a:r>
              <a:rPr kumimoji="0" lang="en-AU" sz="3600" b="0" i="0" u="none" strike="noStrike" kern="0" cap="none" spc="0" normalizeH="0" baseline="0" noProof="0" dirty="0">
                <a:ln>
                  <a:noFill/>
                </a:ln>
                <a:solidFill>
                  <a:srgbClr val="002060"/>
                </a:solidFill>
                <a:effectLst/>
                <a:highlight>
                  <a:srgbClr val="FFFF00"/>
                </a:highlight>
                <a:uLnTx/>
                <a:uFillTx/>
              </a:rPr>
              <a:t>reasonable</a:t>
            </a:r>
            <a:r>
              <a:rPr kumimoji="0" lang="en-AU" sz="3600" b="0" i="0" u="none" strike="noStrike" kern="0" cap="none" spc="0" normalizeH="0" baseline="0" noProof="0" dirty="0">
                <a:ln>
                  <a:noFill/>
                </a:ln>
                <a:solidFill>
                  <a:srgbClr val="002060"/>
                </a:solidFill>
                <a:effectLst/>
                <a:uLnTx/>
                <a:uFillTx/>
              </a:rPr>
              <a:t>” CP lawful</a:t>
            </a:r>
          </a:p>
        </p:txBody>
      </p:sp>
      <p:pic>
        <p:nvPicPr>
          <p:cNvPr id="5" name="Picture 4">
            <a:extLst>
              <a:ext uri="{FF2B5EF4-FFF2-40B4-BE49-F238E27FC236}">
                <a16:creationId xmlns:a16="http://schemas.microsoft.com/office/drawing/2014/main" id="{13FA1846-10EC-EF33-FF26-865FB7DCBA3A}"/>
              </a:ext>
            </a:extLst>
          </p:cNvPr>
          <p:cNvPicPr>
            <a:picLocks noChangeAspect="1"/>
          </p:cNvPicPr>
          <p:nvPr/>
        </p:nvPicPr>
        <p:blipFill rotWithShape="1">
          <a:blip r:embed="rId2"/>
          <a:srcRect r="13099"/>
          <a:stretch/>
        </p:blipFill>
        <p:spPr>
          <a:xfrm>
            <a:off x="4876800" y="6819900"/>
            <a:ext cx="7239000" cy="3451412"/>
          </a:xfrm>
          <a:prstGeom prst="rect">
            <a:avLst/>
          </a:prstGeom>
        </p:spPr>
      </p:pic>
    </p:spTree>
    <p:extLst>
      <p:ext uri="{BB962C8B-B14F-4D97-AF65-F5344CB8AC3E}">
        <p14:creationId xmlns:p14="http://schemas.microsoft.com/office/powerpoint/2010/main" val="36648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33">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useBgFill="1">
        <p:nvSpPr>
          <p:cNvPr id="63" name="Rectangle 35">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313" y="0"/>
            <a:ext cx="16751171" cy="3028209"/>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64" name="Rectangle 37">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92" y="0"/>
            <a:ext cx="16733520" cy="301752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8AE5DE-9DCE-5B74-E8F8-EDF56B197FEA}"/>
              </a:ext>
            </a:extLst>
          </p:cNvPr>
          <p:cNvSpPr>
            <a:spLocks noGrp="1"/>
          </p:cNvSpPr>
          <p:nvPr>
            <p:ph type="title"/>
          </p:nvPr>
        </p:nvSpPr>
        <p:spPr>
          <a:xfrm>
            <a:off x="1673352" y="822960"/>
            <a:ext cx="15252192" cy="1371600"/>
          </a:xfrm>
        </p:spPr>
        <p:txBody>
          <a:bodyPr vert="horz" lIns="91440" tIns="45720" rIns="91440" bIns="45720" rtlCol="0" anchor="ctr">
            <a:normAutofit fontScale="90000"/>
          </a:bodyPr>
          <a:lstStyle/>
          <a:p>
            <a:r>
              <a:rPr lang="en-US" sz="6000" b="0" kern="1200" dirty="0">
                <a:solidFill>
                  <a:srgbClr val="002060"/>
                </a:solidFill>
              </a:rPr>
              <a:t>Where are we now in Australia? </a:t>
            </a:r>
            <a:br>
              <a:rPr lang="en-US" sz="6000" b="0" kern="1200" dirty="0">
                <a:solidFill>
                  <a:srgbClr val="002060"/>
                </a:solidFill>
              </a:rPr>
            </a:br>
            <a:r>
              <a:rPr lang="en-US" sz="6000" b="0" kern="1200" dirty="0">
                <a:solidFill>
                  <a:srgbClr val="002060"/>
                </a:solidFill>
              </a:rPr>
              <a:t>A summary of the current law</a:t>
            </a:r>
          </a:p>
        </p:txBody>
      </p:sp>
      <p:sp>
        <p:nvSpPr>
          <p:cNvPr id="65" name="Rectangle 39">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8251" y="1138428"/>
            <a:ext cx="192024"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3078A7A-16DB-541E-02EA-8086F492A9CA}"/>
              </a:ext>
            </a:extLst>
          </p:cNvPr>
          <p:cNvSpPr txBox="1"/>
          <p:nvPr/>
        </p:nvSpPr>
        <p:spPr>
          <a:xfrm>
            <a:off x="228600" y="2781300"/>
            <a:ext cx="18059399" cy="7505700"/>
          </a:xfrm>
          <a:prstGeom prst="rect">
            <a:avLst/>
          </a:prstGeom>
        </p:spPr>
        <p:txBody>
          <a:bodyPr vert="horz" lIns="91440" tIns="45720" rIns="91440" bIns="45720" rtlCol="0">
            <a:normAutofit fontScale="475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8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Reasonable corporal punishment is lawful in all 8 States &amp; Territories</a:t>
            </a:r>
          </a:p>
          <a:p>
            <a:pPr marL="536575" marR="0" lvl="0" indent="-536575"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536575" marR="0" lvl="0" indent="-536575"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8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But what is “</a:t>
            </a:r>
            <a:r>
              <a:rPr kumimoji="0" lang="en-US" sz="8400" b="0" i="0" u="none" strike="noStrike" kern="1200" cap="none" spc="0" normalizeH="0" baseline="0" noProof="0" dirty="0">
                <a:ln>
                  <a:noFill/>
                </a:ln>
                <a:solidFill>
                  <a:srgbClr val="002060"/>
                </a:solidFill>
                <a:effectLst/>
                <a:highlight>
                  <a:srgbClr val="FFFF00"/>
                </a:highlight>
                <a:uLnTx/>
                <a:uFillTx/>
                <a:latin typeface="Arial" panose="020B0604020202020204" pitchFamily="34" charset="0"/>
                <a:ea typeface="+mn-ea"/>
                <a:cs typeface="Arial" panose="020B0604020202020204" pitchFamily="34" charset="0"/>
              </a:rPr>
              <a:t>reasonable</a:t>
            </a:r>
            <a:r>
              <a:rPr kumimoji="0" lang="en-US" sz="8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corporal punishment?  </a:t>
            </a:r>
          </a:p>
          <a:p>
            <a:pPr marL="536575" marR="0" lvl="0" indent="-536575"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536575" marR="0" lvl="0" indent="-536575"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8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Not always clear.  May require court decisions / legislative definition</a:t>
            </a:r>
          </a:p>
          <a:p>
            <a:pPr marL="536575" marR="0" lvl="0" indent="-536575"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536575" marR="0" lvl="0" indent="-536575"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8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Courts consider several circumstances in determining if CP is “reasonable”:</a:t>
            </a:r>
          </a:p>
          <a:p>
            <a:pPr marL="1073150" marR="0" lvl="0" indent="-7302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en-US" sz="73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whether the child is sufficiently old to be physically corrected (to cognitively understand their behaviour and the response to it)</a:t>
            </a:r>
          </a:p>
          <a:p>
            <a:pPr marL="1073150" marR="0" lvl="0" indent="-7302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en-US" sz="73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child’s sex and physical development</a:t>
            </a:r>
          </a:p>
          <a:p>
            <a:pPr marL="1073150" marR="0" lvl="0" indent="-7302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en-US" sz="73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whether correction was administered by hand or with an implement</a:t>
            </a:r>
          </a:p>
          <a:p>
            <a:pPr marL="1073150" marR="0" lvl="0" indent="-7302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en-US" sz="73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nature of the physical correction</a:t>
            </a:r>
          </a:p>
          <a:p>
            <a:pPr marL="1073150" marR="0" lvl="0" indent="-7302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en-US" sz="73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nature of any </a:t>
            </a:r>
            <a:r>
              <a:rPr kumimoji="0" lang="en-US" sz="7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injury or pain produced (amount, duration). </a:t>
            </a:r>
          </a:p>
          <a:p>
            <a:pPr marL="342900" marR="0" lvl="0" indent="0" algn="l" defTabSz="914400" rtl="0" eaLnBrk="1" fontAlgn="auto" latinLnBrk="0" hangingPunct="1">
              <a:lnSpc>
                <a:spcPct val="90000"/>
              </a:lnSpc>
              <a:spcBef>
                <a:spcPts val="0"/>
              </a:spcBef>
              <a:spcAft>
                <a:spcPts val="600"/>
              </a:spcAft>
              <a:buClrTx/>
              <a:buSzTx/>
              <a:buFontTx/>
              <a:buNone/>
              <a:tabLst/>
              <a:defRPr/>
            </a:pPr>
            <a:endParaRPr kumimoji="0" lang="en-US" sz="7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5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Police v G, DM </a:t>
            </a:r>
            <a:r>
              <a:rPr kumimoji="0" lang="en-US" sz="5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(2016); Lumb v Police [2008]; R v Terry [1955]</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541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p:txBody>
          <a:bodyPr/>
          <a:lstStyle/>
          <a:p>
            <a:r>
              <a:rPr lang="en-AU" sz="4800" b="0" dirty="0">
                <a:solidFill>
                  <a:srgbClr val="002060"/>
                </a:solidFill>
              </a:rPr>
              <a:t>NSW criminal legislation has embedded some of these principles</a:t>
            </a:r>
            <a:endParaRPr lang="en-US" sz="4800" b="0" dirty="0"/>
          </a:p>
        </p:txBody>
      </p:sp>
      <p:sp>
        <p:nvSpPr>
          <p:cNvPr id="3" name="Content Placeholder 2">
            <a:extLst>
              <a:ext uri="{FF2B5EF4-FFF2-40B4-BE49-F238E27FC236}">
                <a16:creationId xmlns:a16="http://schemas.microsoft.com/office/drawing/2014/main" id="{D1D7B2ED-2758-59FE-DDDB-2C708C77D4AF}"/>
              </a:ext>
            </a:extLst>
          </p:cNvPr>
          <p:cNvSpPr>
            <a:spLocks noGrp="1"/>
          </p:cNvSpPr>
          <p:nvPr>
            <p:ph idx="1"/>
          </p:nvPr>
        </p:nvSpPr>
        <p:spPr>
          <a:xfrm>
            <a:off x="457200" y="2738438"/>
            <a:ext cx="17449800" cy="6977062"/>
          </a:xfrm>
        </p:spPr>
        <p:txBody>
          <a:bodyPr/>
          <a:lstStyle/>
          <a:p>
            <a:pPr marL="0" indent="0">
              <a:buNone/>
            </a:pPr>
            <a:r>
              <a:rPr lang="en-AU" sz="3600" dirty="0">
                <a:solidFill>
                  <a:srgbClr val="002060"/>
                </a:solidFill>
              </a:rPr>
              <a:t>Crimes Act 1900 (NSW) s 61AA. </a:t>
            </a:r>
          </a:p>
          <a:p>
            <a:pPr marL="0" indent="0">
              <a:buNone/>
            </a:pPr>
            <a:endParaRPr lang="en-AU" sz="3600" dirty="0">
              <a:solidFill>
                <a:srgbClr val="002060"/>
              </a:solidFill>
            </a:endParaRPr>
          </a:p>
          <a:p>
            <a:pPr marL="0" indent="0">
              <a:buNone/>
            </a:pPr>
            <a:r>
              <a:rPr lang="en-AU" sz="3600" dirty="0">
                <a:solidFill>
                  <a:srgbClr val="002060"/>
                </a:solidFill>
              </a:rPr>
              <a:t>Allows application of force if: </a:t>
            </a:r>
          </a:p>
          <a:p>
            <a:r>
              <a:rPr lang="en-AU" sz="3600" dirty="0">
                <a:solidFill>
                  <a:srgbClr val="002060"/>
                </a:solidFill>
              </a:rPr>
              <a:t> It was </a:t>
            </a:r>
            <a:r>
              <a:rPr lang="en-AU" sz="3600" dirty="0">
                <a:solidFill>
                  <a:srgbClr val="002060"/>
                </a:solidFill>
                <a:highlight>
                  <a:srgbClr val="FFFF00"/>
                </a:highlight>
              </a:rPr>
              <a:t>reasonable</a:t>
            </a:r>
            <a:r>
              <a:rPr lang="en-AU" sz="3600" dirty="0">
                <a:solidFill>
                  <a:srgbClr val="002060"/>
                </a:solidFill>
              </a:rPr>
              <a:t> having regard to the: </a:t>
            </a:r>
            <a:r>
              <a:rPr lang="en-AU" sz="3600" b="1" dirty="0">
                <a:solidFill>
                  <a:srgbClr val="002060"/>
                </a:solidFill>
              </a:rPr>
              <a:t>age, health, maturity or other characteristics of the child, the nature of the alleged misbehaviour or other circumstances</a:t>
            </a:r>
            <a:r>
              <a:rPr lang="en-AU" sz="3600" dirty="0">
                <a:solidFill>
                  <a:srgbClr val="002060"/>
                </a:solidFill>
              </a:rPr>
              <a:t>. </a:t>
            </a:r>
          </a:p>
          <a:p>
            <a:r>
              <a:rPr lang="en-AU" sz="3600" dirty="0">
                <a:solidFill>
                  <a:srgbClr val="002060"/>
                </a:solidFill>
              </a:rPr>
              <a:t> It will </a:t>
            </a:r>
            <a:r>
              <a:rPr lang="en-AU" sz="3600" b="1" u="sng" dirty="0">
                <a:solidFill>
                  <a:srgbClr val="002060"/>
                </a:solidFill>
              </a:rPr>
              <a:t>not</a:t>
            </a:r>
            <a:r>
              <a:rPr lang="en-AU" sz="3600" dirty="0">
                <a:solidFill>
                  <a:srgbClr val="002060"/>
                </a:solidFill>
              </a:rPr>
              <a:t> be reasonable if force is applied:</a:t>
            </a:r>
          </a:p>
          <a:p>
            <a:pPr marL="742950" indent="-742950">
              <a:buAutoNum type="alphaLcParenBoth"/>
            </a:pPr>
            <a:r>
              <a:rPr lang="en-AU" sz="3600" dirty="0">
                <a:solidFill>
                  <a:srgbClr val="002060"/>
                </a:solidFill>
              </a:rPr>
              <a:t>to any part of the </a:t>
            </a:r>
            <a:r>
              <a:rPr lang="en-AU" sz="3600" b="1" dirty="0">
                <a:solidFill>
                  <a:srgbClr val="002060"/>
                </a:solidFill>
              </a:rPr>
              <a:t>head or neck</a:t>
            </a:r>
            <a:r>
              <a:rPr lang="en-AU" sz="3600" dirty="0">
                <a:solidFill>
                  <a:srgbClr val="002060"/>
                </a:solidFill>
              </a:rPr>
              <a:t>, or </a:t>
            </a:r>
          </a:p>
          <a:p>
            <a:pPr marL="742950" indent="-742950">
              <a:buAutoNum type="alphaLcParenBoth"/>
            </a:pPr>
            <a:r>
              <a:rPr lang="en-AU" sz="3600" dirty="0">
                <a:solidFill>
                  <a:srgbClr val="002060"/>
                </a:solidFill>
              </a:rPr>
              <a:t>to any other part of the body of the child in such a way as to be </a:t>
            </a:r>
            <a:r>
              <a:rPr lang="en-AU" sz="3600" b="1" dirty="0">
                <a:solidFill>
                  <a:srgbClr val="002060"/>
                </a:solidFill>
              </a:rPr>
              <a:t>likely to cause harm to the child that lasts for more than a short period</a:t>
            </a:r>
            <a:r>
              <a:rPr lang="en-AU" sz="3600" dirty="0">
                <a:solidFill>
                  <a:srgbClr val="002060"/>
                </a:solidFill>
              </a:rPr>
              <a:t>”</a:t>
            </a:r>
          </a:p>
          <a:p>
            <a:pPr marL="0" indent="0">
              <a:buNone/>
            </a:pPr>
            <a:endParaRPr lang="en-AU" sz="2800" dirty="0">
              <a:solidFill>
                <a:srgbClr val="002060"/>
              </a:solidFill>
            </a:endParaRPr>
          </a:p>
          <a:p>
            <a:pPr marL="0" indent="0">
              <a:buNone/>
            </a:pPr>
            <a:r>
              <a:rPr lang="en-US" sz="4000" dirty="0">
                <a:solidFill>
                  <a:srgbClr val="002060"/>
                </a:solidFill>
              </a:rPr>
              <a:t>But even this leaves </a:t>
            </a:r>
            <a:r>
              <a:rPr lang="en-US" sz="4000" dirty="0">
                <a:solidFill>
                  <a:srgbClr val="002060"/>
                </a:solidFill>
                <a:highlight>
                  <a:srgbClr val="C0C0C0"/>
                </a:highlight>
              </a:rPr>
              <a:t>grey areas</a:t>
            </a:r>
            <a:r>
              <a:rPr lang="en-US" sz="4000" dirty="0">
                <a:solidFill>
                  <a:srgbClr val="002060"/>
                </a:solidFill>
              </a:rPr>
              <a:t>, uncertainty, and room for interpretation</a:t>
            </a:r>
          </a:p>
        </p:txBody>
      </p:sp>
    </p:spTree>
    <p:extLst>
      <p:ext uri="{BB962C8B-B14F-4D97-AF65-F5344CB8AC3E}">
        <p14:creationId xmlns:p14="http://schemas.microsoft.com/office/powerpoint/2010/main" val="1057035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p:txBody>
          <a:bodyPr/>
          <a:lstStyle/>
          <a:p>
            <a:r>
              <a:rPr lang="en-US" b="0" dirty="0">
                <a:solidFill>
                  <a:srgbClr val="002060"/>
                </a:solidFill>
              </a:rPr>
              <a:t>Legal reform, consequences, and social norms</a:t>
            </a:r>
          </a:p>
        </p:txBody>
      </p:sp>
      <p:pic>
        <p:nvPicPr>
          <p:cNvPr id="4" name="Content Placeholder 3">
            <a:extLst>
              <a:ext uri="{FF2B5EF4-FFF2-40B4-BE49-F238E27FC236}">
                <a16:creationId xmlns:a16="http://schemas.microsoft.com/office/drawing/2014/main" id="{9F9AB707-106B-8702-3DF2-C4C6F13D2A45}"/>
              </a:ext>
            </a:extLst>
          </p:cNvPr>
          <p:cNvPicPr>
            <a:picLocks noGrp="1" noChangeAspect="1"/>
          </p:cNvPicPr>
          <p:nvPr>
            <p:ph idx="1"/>
          </p:nvPr>
        </p:nvPicPr>
        <p:blipFill>
          <a:blip r:embed="rId2"/>
          <a:stretch>
            <a:fillRect/>
          </a:stretch>
        </p:blipFill>
        <p:spPr>
          <a:xfrm>
            <a:off x="9372601" y="3162300"/>
            <a:ext cx="7436397" cy="6477000"/>
          </a:xfrm>
          <a:prstGeom prst="rect">
            <a:avLst/>
          </a:prstGeom>
        </p:spPr>
      </p:pic>
      <p:sp>
        <p:nvSpPr>
          <p:cNvPr id="3" name="TextBox 2">
            <a:extLst>
              <a:ext uri="{FF2B5EF4-FFF2-40B4-BE49-F238E27FC236}">
                <a16:creationId xmlns:a16="http://schemas.microsoft.com/office/drawing/2014/main" id="{B283F33E-D655-512C-E827-653D9AA36040}"/>
              </a:ext>
            </a:extLst>
          </p:cNvPr>
          <p:cNvSpPr txBox="1"/>
          <p:nvPr/>
        </p:nvSpPr>
        <p:spPr>
          <a:xfrm>
            <a:off x="533401" y="2442684"/>
            <a:ext cx="8381999" cy="82646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3600" b="0" i="0" u="none" strike="noStrike" kern="0" cap="none" spc="0" normalizeH="0" baseline="0" noProof="0" dirty="0">
                <a:ln>
                  <a:noFill/>
                </a:ln>
                <a:solidFill>
                  <a:srgbClr val="002060"/>
                </a:solidFill>
                <a:effectLst/>
                <a:uLnTx/>
                <a:uFillTx/>
              </a:rPr>
              <a:t>Does legal prohibition of CP promote a police state? Proliferating prosecutions?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32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3600" b="1" i="0" u="none" strike="noStrike" kern="0" cap="none" spc="0" normalizeH="0" baseline="0" noProof="0" dirty="0">
                <a:ln>
                  <a:noFill/>
                </a:ln>
                <a:solidFill>
                  <a:srgbClr val="002060"/>
                </a:solidFill>
                <a:effectLst/>
                <a:uLnTx/>
                <a:uFillTx/>
              </a:rPr>
              <a:t>No</a:t>
            </a:r>
            <a:r>
              <a:rPr kumimoji="0" lang="en-AU" sz="3600" b="0" i="0" u="none" strike="noStrike" kern="0" cap="none" spc="0" normalizeH="0" baseline="0" noProof="0" dirty="0">
                <a:ln>
                  <a:noFill/>
                </a:ln>
                <a:solidFill>
                  <a:srgbClr val="002060"/>
                </a:solidFill>
                <a:effectLst/>
                <a:uLnTx/>
                <a:uFillTx/>
              </a:rPr>
              <a:t>; major limits on prosecution</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200" b="0" i="0" u="none" strike="noStrike" kern="0" cap="none" spc="0" normalizeH="0" baseline="0" noProof="0" dirty="0">
                <a:ln>
                  <a:noFill/>
                </a:ln>
                <a:solidFill>
                  <a:srgbClr val="002060"/>
                </a:solidFill>
                <a:effectLst/>
                <a:uLnTx/>
                <a:uFillTx/>
              </a:rPr>
              <a:t>Alternative responses (e.g., cautions)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200" b="0" i="0" u="none" strike="noStrike" kern="0" cap="none" spc="0" normalizeH="0" baseline="0" noProof="0" dirty="0">
                <a:ln>
                  <a:noFill/>
                </a:ln>
                <a:solidFill>
                  <a:srgbClr val="002060"/>
                </a:solidFill>
                <a:effectLst/>
                <a:uLnTx/>
                <a:uFillTx/>
              </a:rPr>
              <a:t>Prosecutorial Guidelines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200" b="0" i="0" u="none" strike="noStrike" kern="0" cap="none" spc="0" normalizeH="0" baseline="0" noProof="0" dirty="0">
                <a:ln>
                  <a:noFill/>
                </a:ln>
                <a:solidFill>
                  <a:srgbClr val="002060"/>
                </a:solidFill>
                <a:effectLst/>
                <a:uLnTx/>
                <a:uFillTx/>
              </a:rPr>
              <a:t>Experience of other countries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32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3600" b="0" i="0" u="none" strike="noStrike" kern="0" cap="none" spc="0" normalizeH="0" baseline="0" noProof="0" dirty="0">
                <a:ln>
                  <a:noFill/>
                </a:ln>
                <a:solidFill>
                  <a:srgbClr val="002060"/>
                </a:solidFill>
                <a:effectLst/>
                <a:uLnTx/>
                <a:uFillTx/>
              </a:rPr>
              <a:t>Benefits include:</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200" b="0" i="0" u="none" strike="noStrike" kern="0" cap="none" spc="0" normalizeH="0" baseline="0" noProof="0" dirty="0">
                <a:ln>
                  <a:noFill/>
                </a:ln>
                <a:solidFill>
                  <a:srgbClr val="002060"/>
                </a:solidFill>
                <a:effectLst/>
                <a:uLnTx/>
                <a:uFillTx/>
              </a:rPr>
              <a:t>Laws establish social norms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200" b="0" i="0" u="none" strike="noStrike" kern="0" cap="none" spc="0" normalizeH="0" baseline="0" noProof="0" dirty="0">
                <a:ln>
                  <a:noFill/>
                </a:ln>
                <a:solidFill>
                  <a:srgbClr val="002060"/>
                </a:solidFill>
                <a:effectLst/>
                <a:uLnTx/>
                <a:uFillTx/>
              </a:rPr>
              <a:t>Encourage specified behaviours, discourage/prohibit others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200" b="0" i="0" u="none" strike="noStrike" kern="0" cap="none" spc="0" normalizeH="0" baseline="0" noProof="0" dirty="0">
                <a:ln>
                  <a:noFill/>
                </a:ln>
                <a:solidFill>
                  <a:srgbClr val="002060"/>
                </a:solidFill>
                <a:effectLst/>
                <a:uLnTx/>
                <a:uFillTx/>
              </a:rPr>
              <a:t>Support alternative methods of effective, healthy discipline/parenting</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200" b="0" i="0" u="none" strike="noStrike" kern="0" cap="none" spc="0" normalizeH="0" baseline="0" noProof="0" dirty="0">
                <a:ln>
                  <a:noFill/>
                </a:ln>
                <a:solidFill>
                  <a:srgbClr val="002060"/>
                </a:solidFill>
                <a:effectLst/>
                <a:uLnTx/>
                <a:uFillTx/>
              </a:rPr>
              <a:t>Promotion of rights, health, public health</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45127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a:xfrm>
            <a:off x="3505200" y="1059018"/>
            <a:ext cx="12839700" cy="1383666"/>
          </a:xfrm>
        </p:spPr>
        <p:txBody>
          <a:bodyPr/>
          <a:lstStyle/>
          <a:p>
            <a:r>
              <a:rPr lang="en-US" b="0" dirty="0">
                <a:solidFill>
                  <a:schemeClr val="accent1">
                    <a:lumMod val="75000"/>
                  </a:schemeClr>
                </a:solidFill>
              </a:rPr>
              <a:t>Selected references</a:t>
            </a:r>
          </a:p>
        </p:txBody>
      </p:sp>
      <p:sp>
        <p:nvSpPr>
          <p:cNvPr id="3" name="Content Placeholder 2">
            <a:extLst>
              <a:ext uri="{FF2B5EF4-FFF2-40B4-BE49-F238E27FC236}">
                <a16:creationId xmlns:a16="http://schemas.microsoft.com/office/drawing/2014/main" id="{D1D7B2ED-2758-59FE-DDDB-2C708C77D4AF}"/>
              </a:ext>
            </a:extLst>
          </p:cNvPr>
          <p:cNvSpPr>
            <a:spLocks noGrp="1"/>
          </p:cNvSpPr>
          <p:nvPr>
            <p:ph idx="1"/>
          </p:nvPr>
        </p:nvSpPr>
        <p:spPr>
          <a:xfrm>
            <a:off x="609600" y="2738438"/>
            <a:ext cx="9220200" cy="7358062"/>
          </a:xfrm>
        </p:spPr>
        <p:txBody>
          <a:bodyPr/>
          <a:lstStyle/>
          <a:p>
            <a:pPr marL="0" indent="0">
              <a:buNone/>
            </a:pPr>
            <a:r>
              <a:rPr lang="en-AU" b="1" dirty="0">
                <a:solidFill>
                  <a:srgbClr val="002060"/>
                </a:solidFill>
              </a:rPr>
              <a:t>General</a:t>
            </a:r>
          </a:p>
          <a:p>
            <a:pPr marL="0" indent="0">
              <a:buNone/>
            </a:pPr>
            <a:endParaRPr lang="en-AU" sz="800" dirty="0">
              <a:solidFill>
                <a:srgbClr val="002060"/>
              </a:solidFill>
            </a:endParaRPr>
          </a:p>
          <a:p>
            <a:pPr marL="0" indent="0">
              <a:buNone/>
            </a:pPr>
            <a:r>
              <a:rPr lang="en-AU" dirty="0">
                <a:solidFill>
                  <a:srgbClr val="002060"/>
                </a:solidFill>
              </a:rPr>
              <a:t>Borkowski, A. (1994). </a:t>
            </a:r>
            <a:r>
              <a:rPr lang="en-AU" i="1" dirty="0">
                <a:solidFill>
                  <a:srgbClr val="002060"/>
                </a:solidFill>
              </a:rPr>
              <a:t>Textbook on Roman Law</a:t>
            </a:r>
            <a:r>
              <a:rPr lang="en-AU" dirty="0">
                <a:solidFill>
                  <a:srgbClr val="002060"/>
                </a:solidFill>
              </a:rPr>
              <a:t>. Blackstone Press, London.</a:t>
            </a:r>
          </a:p>
          <a:p>
            <a:pPr marL="0" indent="0">
              <a:buNone/>
            </a:pPr>
            <a:r>
              <a:rPr lang="en-AU" dirty="0">
                <a:solidFill>
                  <a:srgbClr val="002060"/>
                </a:solidFill>
              </a:rPr>
              <a:t>Donnelly, M., &amp; Straus, M. (2005). </a:t>
            </a:r>
            <a:r>
              <a:rPr lang="en-AU" i="1" dirty="0">
                <a:solidFill>
                  <a:srgbClr val="002060"/>
                </a:solidFill>
              </a:rPr>
              <a:t>Corporal punishment of children in theoretical perspective</a:t>
            </a:r>
            <a:r>
              <a:rPr lang="en-AU" dirty="0">
                <a:solidFill>
                  <a:srgbClr val="002060"/>
                </a:solidFill>
              </a:rPr>
              <a:t>. New Haven: Yale University Press.</a:t>
            </a:r>
          </a:p>
          <a:p>
            <a:pPr marL="0" indent="0">
              <a:buNone/>
            </a:pPr>
            <a:r>
              <a:rPr lang="en-AU" dirty="0">
                <a:solidFill>
                  <a:srgbClr val="002060"/>
                </a:solidFill>
              </a:rPr>
              <a:t>Gardner, J. (1986). </a:t>
            </a:r>
            <a:r>
              <a:rPr lang="en-AU" i="1" dirty="0">
                <a:solidFill>
                  <a:srgbClr val="002060"/>
                </a:solidFill>
              </a:rPr>
              <a:t>Women in Roman Law and Society</a:t>
            </a:r>
            <a:r>
              <a:rPr lang="en-AU" dirty="0">
                <a:solidFill>
                  <a:srgbClr val="002060"/>
                </a:solidFill>
              </a:rPr>
              <a:t>. Routledge, London.</a:t>
            </a:r>
          </a:p>
          <a:p>
            <a:pPr marL="0" indent="0">
              <a:buNone/>
            </a:pPr>
            <a:r>
              <a:rPr lang="en-AU" dirty="0">
                <a:solidFill>
                  <a:srgbClr val="002060"/>
                </a:solidFill>
              </a:rPr>
              <a:t>Global Initiative to End All Corporal Punishment Against Children. (2019). </a:t>
            </a:r>
            <a:r>
              <a:rPr lang="en-AU" dirty="0">
                <a:solidFill>
                  <a:srgbClr val="002060"/>
                </a:solidFill>
                <a:hlinkClick r:id="rId2">
                  <a:extLst>
                    <a:ext uri="{A12FA001-AC4F-418D-AE19-62706E023703}">
                      <ahyp:hlinkClr xmlns:ahyp="http://schemas.microsoft.com/office/drawing/2018/hyperlinkcolor" val="tx"/>
                    </a:ext>
                  </a:extLst>
                </a:hlinkClick>
              </a:rPr>
              <a:t>https://endcorporalpunishment.org/</a:t>
            </a:r>
            <a:endParaRPr lang="en-AU" dirty="0">
              <a:solidFill>
                <a:srgbClr val="002060"/>
              </a:solidFill>
            </a:endParaRPr>
          </a:p>
          <a:p>
            <a:pPr marL="0" indent="0">
              <a:buNone/>
            </a:pPr>
            <a:r>
              <a:rPr lang="en-AU" dirty="0">
                <a:solidFill>
                  <a:srgbClr val="002060"/>
                </a:solidFill>
              </a:rPr>
              <a:t>Thane, P. (1981). Childhood in History. In M King (Ed.), </a:t>
            </a:r>
            <a:r>
              <a:rPr lang="en-AU" i="1" dirty="0">
                <a:solidFill>
                  <a:srgbClr val="002060"/>
                </a:solidFill>
              </a:rPr>
              <a:t>Childhood, Welfare &amp; Justice</a:t>
            </a:r>
            <a:r>
              <a:rPr lang="en-AU" dirty="0">
                <a:solidFill>
                  <a:srgbClr val="002060"/>
                </a:solidFill>
              </a:rPr>
              <a:t>. Batsford, London</a:t>
            </a:r>
          </a:p>
          <a:p>
            <a:pPr marL="0" indent="0">
              <a:buNone/>
            </a:pPr>
            <a:endParaRPr lang="en-US" dirty="0"/>
          </a:p>
        </p:txBody>
      </p:sp>
      <p:sp>
        <p:nvSpPr>
          <p:cNvPr id="4" name="TextBox 3">
            <a:extLst>
              <a:ext uri="{FF2B5EF4-FFF2-40B4-BE49-F238E27FC236}">
                <a16:creationId xmlns:a16="http://schemas.microsoft.com/office/drawing/2014/main" id="{7EFA5526-E7DB-223D-65AF-A35799B50CDC}"/>
              </a:ext>
            </a:extLst>
          </p:cNvPr>
          <p:cNvSpPr txBox="1"/>
          <p:nvPr/>
        </p:nvSpPr>
        <p:spPr>
          <a:xfrm>
            <a:off x="10134600" y="2138862"/>
            <a:ext cx="7543800" cy="70891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rgbClr val="002060"/>
                </a:solidFill>
                <a:effectLst/>
                <a:uLnTx/>
                <a:uFillTx/>
                <a:latin typeface="Arial" panose="020B0604020202020204" pitchFamily="34" charset="0"/>
                <a:ea typeface="Calibri" panose="020F0502020204030204" pitchFamily="34" charset="0"/>
              </a:rPr>
              <a:t>Legislation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2800" b="0" i="0" u="none" strike="noStrike" kern="0" cap="none" spc="0" normalizeH="0" baseline="0" noProof="0" dirty="0">
                <a:ln>
                  <a:noFill/>
                </a:ln>
                <a:solidFill>
                  <a:srgbClr val="002060"/>
                </a:solidFill>
                <a:effectLst/>
                <a:uLnTx/>
                <a:uFillTx/>
                <a:latin typeface="Arial" panose="020B0604020202020204" pitchFamily="34" charset="0"/>
                <a:ea typeface="Calibri" panose="020F0502020204030204" pitchFamily="34" charset="0"/>
              </a:rPr>
              <a:t>Crimes Act 1900 (NSW) s 61AA</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2800" b="0" i="0" u="none" strike="noStrike" kern="0" cap="none" spc="0" normalizeH="0" baseline="0" noProof="0" dirty="0">
                <a:ln>
                  <a:noFill/>
                </a:ln>
                <a:solidFill>
                  <a:srgbClr val="002060"/>
                </a:solidFill>
                <a:effectLst/>
                <a:uLnTx/>
                <a:uFillTx/>
                <a:latin typeface="Arial" panose="020B0604020202020204" pitchFamily="34" charset="0"/>
                <a:ea typeface="Calibri" panose="020F0502020204030204" pitchFamily="34" charset="0"/>
              </a:rPr>
              <a:t>Criminal Code (NT) s 27(p)</a:t>
            </a:r>
            <a:endParaRPr kumimoji="0" lang="en-AU" sz="2800" b="0" i="0" u="none" strike="noStrike" kern="0" cap="none" spc="0" normalizeH="0" baseline="0" noProof="0" dirty="0">
              <a:ln>
                <a:noFill/>
              </a:ln>
              <a:solidFill>
                <a:srgbClr val="002060"/>
              </a:solidFill>
              <a:effectLst/>
              <a:uLnTx/>
              <a:uFillTx/>
              <a:latin typeface="Arial" panose="020B0604020202020204" pitchFamily="34" charset="0"/>
              <a:ea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2800" b="0" i="0" u="none" strike="noStrike" kern="0" cap="none" spc="0" normalizeH="0" baseline="0" noProof="0" dirty="0">
                <a:ln>
                  <a:noFill/>
                </a:ln>
                <a:solidFill>
                  <a:srgbClr val="002060"/>
                </a:solidFill>
                <a:effectLst/>
                <a:uLnTx/>
                <a:uFillTx/>
                <a:latin typeface="Arial" panose="020B0604020202020204" pitchFamily="34" charset="0"/>
                <a:ea typeface="Calibri" panose="020F0502020204030204" pitchFamily="34" charset="0"/>
              </a:rPr>
              <a:t>Criminal Code (Qld) s 280</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2800" b="0" i="0" u="none" strike="noStrike" kern="0" cap="none" spc="0" normalizeH="0" baseline="0" noProof="0" dirty="0">
                <a:ln>
                  <a:noFill/>
                </a:ln>
                <a:solidFill>
                  <a:srgbClr val="002060"/>
                </a:solidFill>
                <a:effectLst/>
                <a:uLnTx/>
                <a:uFillTx/>
                <a:latin typeface="Arial" panose="020B0604020202020204" pitchFamily="34" charset="0"/>
                <a:ea typeface="Calibri" panose="020F0502020204030204" pitchFamily="34" charset="0"/>
              </a:rPr>
              <a:t>Criminal Code Act 1924 (Tas) s 50 </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2800" b="0" i="0" u="none" strike="noStrike" kern="0" cap="none" spc="0" normalizeH="0" baseline="0" noProof="0" dirty="0">
                <a:ln>
                  <a:noFill/>
                </a:ln>
                <a:solidFill>
                  <a:srgbClr val="002060"/>
                </a:solidFill>
                <a:effectLst/>
                <a:uLnTx/>
                <a:uFillTx/>
                <a:latin typeface="Arial" panose="020B0604020202020204" pitchFamily="34" charset="0"/>
                <a:ea typeface="Calibri" panose="020F0502020204030204" pitchFamily="34" charset="0"/>
              </a:rPr>
              <a:t>Criminal Code Act 1913 (WA) s 257</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dirty="0">
              <a:ln>
                <a:noFill/>
              </a:ln>
              <a:solidFill>
                <a:srgbClr val="002060"/>
              </a:solidFill>
              <a:effectLst/>
              <a:uLnTx/>
              <a:uFillTx/>
              <a:latin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rgbClr val="002060"/>
                </a:solidFill>
                <a:effectLst/>
                <a:uLnTx/>
                <a:uFillTx/>
                <a:latin typeface="Arial" panose="020B0604020202020204" pitchFamily="34" charset="0"/>
              </a:rPr>
              <a:t>Case law</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AU"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Lumb v Police [2008] SASC 198</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pt-BR"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Police v G, DM (2016) 258 A Crim R 75</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pt-BR"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 v Terry [1955] VLR 114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BR" sz="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AU" sz="2800" b="0" i="0" u="none" strike="noStrike" kern="0" cap="none" spc="0" normalizeH="0" baseline="0" noProof="0" dirty="0">
                <a:ln>
                  <a:noFill/>
                </a:ln>
                <a:solidFill>
                  <a:srgbClr val="002060"/>
                </a:solidFill>
                <a:effectLst/>
                <a:uLnTx/>
                <a:uFillTx/>
              </a:rPr>
              <a:t>United Nations Committee on the Rights of the Child. (2007). </a:t>
            </a:r>
            <a:r>
              <a:rPr kumimoji="0" lang="en-AU" sz="2800" b="0" i="1" u="none" strike="noStrike" kern="0" cap="none" spc="0" normalizeH="0" baseline="0" noProof="0" dirty="0">
                <a:ln>
                  <a:noFill/>
                </a:ln>
                <a:solidFill>
                  <a:srgbClr val="002060"/>
                </a:solidFill>
                <a:effectLst/>
                <a:uLnTx/>
                <a:uFillTx/>
              </a:rPr>
              <a:t>General Comment No. 8: The Right of the Child to Protection from Corporal Punishment and Other Cruel or Degrading forms of Punishment</a:t>
            </a:r>
            <a:r>
              <a:rPr kumimoji="0" lang="en-AU" sz="2800" b="0" i="0" u="none" strike="noStrike" kern="0" cap="none" spc="0" normalizeH="0" baseline="0" noProof="0" dirty="0">
                <a:ln>
                  <a:noFill/>
                </a:ln>
                <a:solidFill>
                  <a:srgbClr val="002060"/>
                </a:solidFill>
                <a:effectLst/>
                <a:uLnTx/>
                <a:uFillTx/>
              </a:rPr>
              <a:t> (U.N. CRC/C/GC/8). </a:t>
            </a:r>
            <a:r>
              <a:rPr kumimoji="0" lang="en-AU" sz="2800" b="0" i="0" u="none" strike="noStrike" kern="0" cap="none" spc="0" normalizeH="0" baseline="0" noProof="0" dirty="0">
                <a:ln>
                  <a:noFill/>
                </a:ln>
                <a:solidFill>
                  <a:sysClr val="windowText" lastClr="000000"/>
                </a:solidFill>
                <a:effectLst/>
                <a:uLnTx/>
                <a:uFillTx/>
                <a:hlinkClick r:id="rId3"/>
              </a:rPr>
              <a:t>http://www.refworld.org/docid/460bc7772.html</a:t>
            </a:r>
            <a:endParaRPr kumimoji="0" lang="en-AU"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201619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58C25-AE45-53D0-36C0-25A642DBF44A}"/>
              </a:ext>
            </a:extLst>
          </p:cNvPr>
          <p:cNvSpPr>
            <a:spLocks noGrp="1"/>
          </p:cNvSpPr>
          <p:nvPr>
            <p:ph type="ctrTitle"/>
          </p:nvPr>
        </p:nvSpPr>
        <p:spPr/>
        <p:txBody>
          <a:bodyPr/>
          <a:lstStyle/>
          <a:p>
            <a:r>
              <a:rPr lang="en-US" dirty="0"/>
              <a:t>PAFRA Seminar</a:t>
            </a:r>
          </a:p>
        </p:txBody>
      </p:sp>
      <p:sp>
        <p:nvSpPr>
          <p:cNvPr id="3" name="Subtitle 2">
            <a:extLst>
              <a:ext uri="{FF2B5EF4-FFF2-40B4-BE49-F238E27FC236}">
                <a16:creationId xmlns:a16="http://schemas.microsoft.com/office/drawing/2014/main" id="{6D767428-E067-EA9A-31A0-72EA9F2B1918}"/>
              </a:ext>
            </a:extLst>
          </p:cNvPr>
          <p:cNvSpPr>
            <a:spLocks noGrp="1"/>
          </p:cNvSpPr>
          <p:nvPr>
            <p:ph type="subTitle" idx="4"/>
          </p:nvPr>
        </p:nvSpPr>
        <p:spPr>
          <a:xfrm>
            <a:off x="5486400" y="4000500"/>
            <a:ext cx="11430000" cy="830997"/>
          </a:xfrm>
        </p:spPr>
        <p:txBody>
          <a:bodyPr/>
          <a:lstStyle/>
          <a:p>
            <a:r>
              <a:rPr lang="en-US" dirty="0"/>
              <a:t>The effects of corporal punishment</a:t>
            </a:r>
          </a:p>
        </p:txBody>
      </p:sp>
      <p:sp>
        <p:nvSpPr>
          <p:cNvPr id="4" name="Subtitle 2">
            <a:extLst>
              <a:ext uri="{FF2B5EF4-FFF2-40B4-BE49-F238E27FC236}">
                <a16:creationId xmlns:a16="http://schemas.microsoft.com/office/drawing/2014/main" id="{B7E34C3F-7024-4869-851A-97168848E03A}"/>
              </a:ext>
            </a:extLst>
          </p:cNvPr>
          <p:cNvSpPr txBox="1">
            <a:spLocks/>
          </p:cNvSpPr>
          <p:nvPr/>
        </p:nvSpPr>
        <p:spPr>
          <a:xfrm>
            <a:off x="5486400" y="6896100"/>
            <a:ext cx="11277600" cy="2462213"/>
          </a:xfrm>
          <a:prstGeom prst="rect">
            <a:avLst/>
          </a:prstGeom>
        </p:spPr>
        <p:txBody>
          <a:bodyPr wrap="square" lIns="0" tIns="0" rIns="0" bIns="0">
            <a:spAutoFit/>
          </a:bodyPr>
          <a:lstStyle>
            <a:lvl1pPr marL="0">
              <a:defRPr sz="5400">
                <a:solidFill>
                  <a:srgbClr val="00717E"/>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Professor Daryl Higgins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Director, Institute of Child Protection Studies</a:t>
            </a:r>
            <a:br>
              <a:rPr kumimoji="0" lang="en-US" sz="3200" b="0" i="0" u="none" strike="noStrike" kern="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br>
            <a:r>
              <a:rPr kumimoji="0" lang="en-US" sz="3200" b="0" i="0" u="none" strike="noStrike" kern="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Australian Catholic University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daryl.higgins@acu.edu.au</a:t>
            </a:r>
            <a:r>
              <a:rPr kumimoji="0" lang="en-US" sz="3200" b="0" i="0" u="none" strike="noStrike" kern="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Twitter:	@</a:t>
            </a:r>
            <a:r>
              <a:rPr kumimoji="0" lang="en-US" sz="3200" b="0" i="0" u="none" strike="noStrike" kern="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HigginsDaryl</a:t>
            </a:r>
            <a:endParaRPr kumimoji="0" lang="en-US" sz="5400" b="0" i="0" u="none" strike="noStrike" kern="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endParaRPr>
          </a:p>
        </p:txBody>
      </p:sp>
      <p:pic>
        <p:nvPicPr>
          <p:cNvPr id="6" name="Graphic 5" descr="Email with solid fill">
            <a:extLst>
              <a:ext uri="{FF2B5EF4-FFF2-40B4-BE49-F238E27FC236}">
                <a16:creationId xmlns:a16="http://schemas.microsoft.com/office/drawing/2014/main" id="{8CE2B561-52B6-9076-B37A-B5602A59B7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0" y="8443913"/>
            <a:ext cx="914400" cy="914400"/>
          </a:xfrm>
          <a:prstGeom prst="rect">
            <a:avLst/>
          </a:prstGeom>
        </p:spPr>
      </p:pic>
    </p:spTree>
    <p:extLst>
      <p:ext uri="{BB962C8B-B14F-4D97-AF65-F5344CB8AC3E}">
        <p14:creationId xmlns:p14="http://schemas.microsoft.com/office/powerpoint/2010/main" val="975491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AC9A77-6AF1-EC82-AA03-1BE44DC0A8CD}"/>
              </a:ext>
            </a:extLst>
          </p:cNvPr>
          <p:cNvSpPr txBox="1">
            <a:spLocks/>
          </p:cNvSpPr>
          <p:nvPr/>
        </p:nvSpPr>
        <p:spPr>
          <a:xfrm>
            <a:off x="3581400" y="495300"/>
            <a:ext cx="13868400"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Perceived benefits                Actual findings</a:t>
            </a:r>
          </a:p>
        </p:txBody>
      </p:sp>
      <p:sp>
        <p:nvSpPr>
          <p:cNvPr id="3" name="TextBox 2">
            <a:extLst>
              <a:ext uri="{FF2B5EF4-FFF2-40B4-BE49-F238E27FC236}">
                <a16:creationId xmlns:a16="http://schemas.microsoft.com/office/drawing/2014/main" id="{D559F7B8-BD02-F39C-0826-0D2A2AF48396}"/>
              </a:ext>
            </a:extLst>
          </p:cNvPr>
          <p:cNvSpPr txBox="1"/>
          <p:nvPr/>
        </p:nvSpPr>
        <p:spPr>
          <a:xfrm>
            <a:off x="3322320" y="2256933"/>
            <a:ext cx="6858000" cy="1754326"/>
          </a:xfrm>
          <a:prstGeom prst="rect">
            <a:avLst/>
          </a:prstGeom>
          <a:solidFill>
            <a:srgbClr val="0E8D89">
              <a:alpha val="16000"/>
            </a:srgbClr>
          </a:solidFill>
        </p:spPr>
        <p:txBody>
          <a:bodyPr wrap="square" rtlCol="0">
            <a:spAutoFit/>
          </a:bodyPr>
          <a:lstStyle/>
          <a:p>
            <a:pPr marL="0" marR="0" lvl="0" indent="0" algn="l" defTabSz="914400" rtl="0" eaLnBrk="1" fontAlgn="auto" latinLnBrk="0" hangingPunct="1">
              <a:lnSpc>
                <a:spcPct val="90000"/>
              </a:lnSpc>
              <a:spcBef>
                <a:spcPts val="1000"/>
              </a:spcBef>
              <a:spcAft>
                <a:spcPts val="2400"/>
              </a:spcAft>
              <a:buClrTx/>
              <a:buSzTx/>
              <a:buFontTx/>
              <a:buNone/>
              <a:tabLst/>
              <a:defRPr/>
            </a:pPr>
            <a:r>
              <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Immediate compliance from children, and more effective than no action or time out </a:t>
            </a:r>
            <a:br>
              <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(Gershoff, 2002; </a:t>
            </a:r>
            <a:r>
              <a:rPr kumimoji="0" lang="en-US" sz="2400" b="0" i="0" u="none" strike="noStrike" kern="120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Larzelere</a:t>
            </a: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&amp; Kuhn, 2005)</a:t>
            </a:r>
          </a:p>
        </p:txBody>
      </p:sp>
      <p:sp>
        <p:nvSpPr>
          <p:cNvPr id="5" name="TextBox 4">
            <a:extLst>
              <a:ext uri="{FF2B5EF4-FFF2-40B4-BE49-F238E27FC236}">
                <a16:creationId xmlns:a16="http://schemas.microsoft.com/office/drawing/2014/main" id="{E3E55D9F-9C8A-A14A-CA1F-DD2FCB8B03DB}"/>
              </a:ext>
            </a:extLst>
          </p:cNvPr>
          <p:cNvSpPr txBox="1"/>
          <p:nvPr/>
        </p:nvSpPr>
        <p:spPr>
          <a:xfrm>
            <a:off x="11075670" y="2264114"/>
            <a:ext cx="6667500" cy="1747145"/>
          </a:xfrm>
          <a:prstGeom prst="rect">
            <a:avLst/>
          </a:prstGeom>
          <a:solidFill>
            <a:srgbClr val="0E8D89">
              <a:alpha val="17000"/>
            </a:srgbClr>
          </a:solidFill>
        </p:spPr>
        <p:txBody>
          <a:bodyPr wrap="square" rtlCol="0">
            <a:spAutoFit/>
          </a:bodyPr>
          <a:lstStyle/>
          <a:p>
            <a:pPr marL="0" marR="0" lvl="0" indent="0" algn="l" defTabSz="914400" rtl="0" eaLnBrk="1" fontAlgn="auto" latinLnBrk="0" hangingPunct="1">
              <a:lnSpc>
                <a:spcPct val="90000"/>
              </a:lnSpc>
              <a:spcBef>
                <a:spcPts val="1000"/>
              </a:spcBef>
              <a:spcAft>
                <a:spcPts val="2400"/>
              </a:spcAft>
              <a:buClrTx/>
              <a:buSzTx/>
              <a:buFontTx/>
              <a:buNone/>
              <a:tabLst/>
              <a:defRPr/>
            </a:pPr>
            <a:r>
              <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Decreased compliance over time and increased aggression </a:t>
            </a:r>
          </a:p>
          <a:p>
            <a:pPr marL="0" marR="0" lvl="0" indent="0" algn="l" defTabSz="914400" rtl="0" eaLnBrk="1" fontAlgn="auto" latinLnBrk="0" hangingPunct="1">
              <a:lnSpc>
                <a:spcPct val="90000"/>
              </a:lnSpc>
              <a:spcBef>
                <a:spcPts val="1000"/>
              </a:spcBef>
              <a:spcAft>
                <a:spcPts val="2400"/>
              </a:spcAft>
              <a:buClrTx/>
              <a:buSzTx/>
              <a:buFontTx/>
              <a:buNone/>
              <a:tabLst/>
              <a:defRPr/>
            </a:pP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(Gershoff, 2002; </a:t>
            </a:r>
            <a:r>
              <a:rPr kumimoji="0" lang="en-US" sz="2400" b="0" i="0" u="none" strike="noStrike" kern="120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Larzelere</a:t>
            </a: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&amp; Kuhn, 2005)</a:t>
            </a:r>
            <a:endPar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0DAFEE81-FD3F-9333-7DAB-460965432BBC}"/>
              </a:ext>
            </a:extLst>
          </p:cNvPr>
          <p:cNvSpPr txBox="1"/>
          <p:nvPr/>
        </p:nvSpPr>
        <p:spPr>
          <a:xfrm>
            <a:off x="3337560" y="4269880"/>
            <a:ext cx="6858000" cy="1137747"/>
          </a:xfrm>
          <a:prstGeom prst="rect">
            <a:avLst/>
          </a:prstGeom>
          <a:solidFill>
            <a:srgbClr val="00717E">
              <a:alpha val="37000"/>
            </a:srgbClr>
          </a:solidFill>
        </p:spPr>
        <p:txBody>
          <a:bodyPr wrap="square" rtlCol="0">
            <a:spAutoFit/>
          </a:bodyPr>
          <a:lstStyle/>
          <a:p>
            <a:pPr marL="0" marR="0" lvl="0" indent="0" algn="l" defTabSz="914400" rtl="0" eaLnBrk="1" fontAlgn="auto" latinLnBrk="0" hangingPunct="1">
              <a:lnSpc>
                <a:spcPct val="90000"/>
              </a:lnSpc>
              <a:spcBef>
                <a:spcPts val="1000"/>
              </a:spcBef>
              <a:spcAft>
                <a:spcPts val="2400"/>
              </a:spcAft>
              <a:buClrTx/>
              <a:buSzTx/>
              <a:buFontTx/>
              <a:buNone/>
              <a:tabLst/>
              <a:defRPr/>
            </a:pPr>
            <a:r>
              <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Parental right to discipline children</a:t>
            </a:r>
          </a:p>
          <a:p>
            <a:pPr marL="0" marR="0" lvl="0" indent="0" algn="l" defTabSz="914400" rtl="0" eaLnBrk="1" fontAlgn="auto" latinLnBrk="0" hangingPunct="1">
              <a:lnSpc>
                <a:spcPct val="90000"/>
              </a:lnSpc>
              <a:spcBef>
                <a:spcPts val="1000"/>
              </a:spcBef>
              <a:spcAft>
                <a:spcPts val="2400"/>
              </a:spcAft>
              <a:buClrTx/>
              <a:buSzTx/>
              <a:buFontTx/>
              <a:buNone/>
              <a:tabLst/>
              <a:defRPr/>
            </a:pPr>
            <a:endParaRPr kumimoji="0" lang="en-AU" sz="1200" b="0" i="0" u="none" strike="noStrike" kern="0" cap="none" spc="0" normalizeH="0" baseline="0" noProof="0" dirty="0">
              <a:ln>
                <a:noFill/>
              </a:ln>
              <a:solidFill>
                <a:sysClr val="windowText" lastClr="000000"/>
              </a:solidFill>
              <a:effectLst/>
              <a:uLnTx/>
              <a:uFillTx/>
            </a:endParaRPr>
          </a:p>
        </p:txBody>
      </p:sp>
      <p:sp>
        <p:nvSpPr>
          <p:cNvPr id="7" name="TextBox 6">
            <a:extLst>
              <a:ext uri="{FF2B5EF4-FFF2-40B4-BE49-F238E27FC236}">
                <a16:creationId xmlns:a16="http://schemas.microsoft.com/office/drawing/2014/main" id="{79A63750-B641-028D-DDD6-FC475293DE09}"/>
              </a:ext>
            </a:extLst>
          </p:cNvPr>
          <p:cNvSpPr txBox="1"/>
          <p:nvPr/>
        </p:nvSpPr>
        <p:spPr>
          <a:xfrm>
            <a:off x="11075670" y="4262698"/>
            <a:ext cx="6667500" cy="1144929"/>
          </a:xfrm>
          <a:prstGeom prst="rect">
            <a:avLst/>
          </a:prstGeom>
          <a:solidFill>
            <a:srgbClr val="00717E">
              <a:alpha val="27000"/>
            </a:srgbClr>
          </a:solidFill>
        </p:spPr>
        <p:txBody>
          <a:bodyPr wrap="square" rtlCol="0">
            <a:spAutoFit/>
          </a:bodyPr>
          <a:lstStyle/>
          <a:p>
            <a:pPr marL="0" marR="0" lvl="0" indent="0" algn="l" defTabSz="914400" rtl="0" eaLnBrk="1" fontAlgn="auto" latinLnBrk="0" hangingPunct="1">
              <a:lnSpc>
                <a:spcPct val="90000"/>
              </a:lnSpc>
              <a:spcBef>
                <a:spcPts val="1000"/>
              </a:spcBef>
              <a:spcAft>
                <a:spcPts val="2400"/>
              </a:spcAft>
              <a:buClrTx/>
              <a:buSzTx/>
              <a:buFontTx/>
              <a:buNone/>
              <a:tabLst/>
              <a:defRPr/>
            </a:pPr>
            <a:r>
              <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Children’s right to be free of violence</a:t>
            </a:r>
            <a:br>
              <a:rPr kumimoji="0" lang="en-AU" sz="1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br>
            <a:endParaRPr kumimoji="0" lang="en-US" sz="1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001296C-7111-48B5-896D-A456559928A6}"/>
              </a:ext>
            </a:extLst>
          </p:cNvPr>
          <p:cNvSpPr txBox="1"/>
          <p:nvPr/>
        </p:nvSpPr>
        <p:spPr>
          <a:xfrm>
            <a:off x="3322320" y="5666248"/>
            <a:ext cx="6858000" cy="4537652"/>
          </a:xfrm>
          <a:prstGeom prst="rect">
            <a:avLst/>
          </a:prstGeom>
          <a:solidFill>
            <a:srgbClr val="0E8D89">
              <a:alpha val="16000"/>
            </a:srgbClr>
          </a:solidFill>
        </p:spPr>
        <p:txBody>
          <a:bodyPr wrap="square" rtlCol="0">
            <a:spAutoFit/>
          </a:bodyPr>
          <a:lstStyle/>
          <a:p>
            <a:pPr marL="0" marR="0" lvl="0" indent="0" algn="l" defTabSz="914400" rtl="0" eaLnBrk="1" fontAlgn="auto" latinLnBrk="0" hangingPunct="1">
              <a:lnSpc>
                <a:spcPct val="90000"/>
              </a:lnSpc>
              <a:spcBef>
                <a:spcPts val="1000"/>
              </a:spcBef>
              <a:spcAft>
                <a:spcPts val="2400"/>
              </a:spcAft>
              <a:buClrTx/>
              <a:buSzTx/>
              <a:buFontTx/>
              <a:buNone/>
              <a:tabLst/>
              <a:defRPr/>
            </a:pPr>
            <a:r>
              <a:rPr kumimoji="0" lang="en-US" sz="30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Belief that:</a:t>
            </a:r>
          </a:p>
          <a:p>
            <a:pPr marL="457200" marR="0" lvl="0" indent="-457200" algn="l" defTabSz="914400" rtl="0" eaLnBrk="1" fontAlgn="auto" latinLnBrk="0" hangingPunct="1">
              <a:lnSpc>
                <a:spcPct val="90000"/>
              </a:lnSpc>
              <a:spcBef>
                <a:spcPts val="1000"/>
              </a:spcBef>
              <a:spcAft>
                <a:spcPts val="24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there is positive link between ‘spanking’ and a positive child outcome </a:t>
            </a: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(Gershoff &amp; Grogan-Kaylor, 2016)</a:t>
            </a:r>
          </a:p>
          <a:p>
            <a:pPr marL="457200" marR="0" lvl="0" indent="-457200" algn="l" defTabSz="914400" rtl="0" eaLnBrk="1" fontAlgn="auto" latinLnBrk="0" hangingPunct="1">
              <a:lnSpc>
                <a:spcPct val="90000"/>
              </a:lnSpc>
              <a:spcBef>
                <a:spcPts val="1000"/>
              </a:spcBef>
              <a:spcAft>
                <a:spcPts val="24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studies preclude demonstration of causal relationship between corporal punishment and negative effects </a:t>
            </a: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Larzelere</a:t>
            </a: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et al., 2019)</a:t>
            </a:r>
            <a:b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br>
            <a:endPar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EB7043E7-DC5A-5004-F3AC-8EFC08564A72}"/>
              </a:ext>
            </a:extLst>
          </p:cNvPr>
          <p:cNvSpPr txBox="1"/>
          <p:nvPr/>
        </p:nvSpPr>
        <p:spPr>
          <a:xfrm>
            <a:off x="11113770" y="5666248"/>
            <a:ext cx="6629400" cy="4496103"/>
          </a:xfrm>
          <a:prstGeom prst="rect">
            <a:avLst/>
          </a:prstGeom>
          <a:solidFill>
            <a:srgbClr val="0E8D89">
              <a:alpha val="16000"/>
            </a:srgbClr>
          </a:solidFill>
        </p:spPr>
        <p:txBody>
          <a:bodyPr wrap="square" rtlCol="0">
            <a:spAutoFit/>
          </a:bodyPr>
          <a:lstStyle/>
          <a:p>
            <a:pPr marL="0" marR="0" lvl="0" indent="0" algn="l" defTabSz="914400" rtl="0" eaLnBrk="1" fontAlgn="auto" latinLnBrk="0" hangingPunct="1">
              <a:lnSpc>
                <a:spcPct val="90000"/>
              </a:lnSpc>
              <a:spcBef>
                <a:spcPts val="1000"/>
              </a:spcBef>
              <a:spcAft>
                <a:spcPts val="2400"/>
              </a:spcAft>
              <a:buClrTx/>
              <a:buSzTx/>
              <a:buFontTx/>
              <a:buNone/>
              <a:tabLst/>
              <a:defRPr/>
            </a:pPr>
            <a:r>
              <a:rPr kumimoji="0" lang="en-US" sz="30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75 studies in 13 countries: </a:t>
            </a:r>
          </a:p>
          <a:p>
            <a:pPr marL="457200" marR="0" lvl="0" indent="-457200" algn="l" defTabSz="914400" rtl="0" eaLnBrk="1" fontAlgn="auto" latinLnBrk="0" hangingPunct="1">
              <a:lnSpc>
                <a:spcPct val="90000"/>
              </a:lnSpc>
              <a:spcBef>
                <a:spcPts val="1000"/>
              </a:spcBef>
              <a:spcAft>
                <a:spcPts val="24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of 111 effect sizes, only 1 showed significant positive link between ‘spanking’ and a positive child outcome</a:t>
            </a:r>
          </a:p>
          <a:p>
            <a:pPr marL="457200" marR="0" lvl="0" indent="-457200" algn="l" defTabSz="914400" rtl="0" eaLnBrk="1" fontAlgn="auto" latinLnBrk="0" hangingPunct="1">
              <a:lnSpc>
                <a:spcPct val="90000"/>
              </a:lnSpc>
              <a:spcBef>
                <a:spcPts val="1000"/>
              </a:spcBef>
              <a:spcAft>
                <a:spcPts val="24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99% showed spanking </a:t>
            </a:r>
            <a:r>
              <a:rPr kumimoji="0" lang="en-US" sz="3000" b="0" i="0" u="none" strike="noStrike" kern="120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assoc</a:t>
            </a:r>
            <a:r>
              <a:rPr kumimoji="0" lang="en-US" sz="30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with negative outcomes </a:t>
            </a:r>
            <a:br>
              <a:rPr kumimoji="0" lang="en-US" sz="30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(Gershoff &amp; Grogan-Kaylor, 2016)</a:t>
            </a:r>
            <a:br>
              <a:rPr kumimoji="0" lang="en-US" sz="105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br>
            <a:endParaRPr kumimoji="0" lang="en-US" sz="105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26164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AC9A77-6AF1-EC82-AA03-1BE44DC0A8CD}"/>
              </a:ext>
            </a:extLst>
          </p:cNvPr>
          <p:cNvSpPr txBox="1">
            <a:spLocks/>
          </p:cNvSpPr>
          <p:nvPr/>
        </p:nvSpPr>
        <p:spPr>
          <a:xfrm>
            <a:off x="3581400" y="495300"/>
            <a:ext cx="13868400" cy="76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Negative impact on children – s</a:t>
            </a:r>
            <a:r>
              <a:rPr kumimoji="0" lang="en-AU" sz="4400" b="1" i="0" u="none" strike="noStrike" kern="1200" cap="none" spc="0" normalizeH="0" baseline="0" noProof="0" dirty="0" err="1">
                <a:ln>
                  <a:noFill/>
                </a:ln>
                <a:solidFill>
                  <a:srgbClr val="00717E"/>
                </a:solidFill>
                <a:effectLst/>
                <a:uLnTx/>
                <a:uFillTx/>
                <a:latin typeface="Arial" panose="020B0604020202020204" pitchFamily="34" charset="0"/>
                <a:ea typeface="+mj-ea"/>
                <a:cs typeface="Arial" panose="020B0604020202020204" pitchFamily="34" charset="0"/>
              </a:rPr>
              <a:t>hort</a:t>
            </a:r>
            <a:r>
              <a:rPr kumimoji="0" lang="en-AU"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 term</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 </a:t>
            </a:r>
          </a:p>
        </p:txBody>
      </p:sp>
      <p:sp>
        <p:nvSpPr>
          <p:cNvPr id="3" name="TextBox 2">
            <a:extLst>
              <a:ext uri="{FF2B5EF4-FFF2-40B4-BE49-F238E27FC236}">
                <a16:creationId xmlns:a16="http://schemas.microsoft.com/office/drawing/2014/main" id="{D559F7B8-BD02-F39C-0826-0D2A2AF48396}"/>
              </a:ext>
            </a:extLst>
          </p:cNvPr>
          <p:cNvSpPr txBox="1"/>
          <p:nvPr/>
        </p:nvSpPr>
        <p:spPr>
          <a:xfrm>
            <a:off x="3337560" y="2247900"/>
            <a:ext cx="14455140" cy="7925246"/>
          </a:xfrm>
          <a:prstGeom prst="rect">
            <a:avLst/>
          </a:prstGeom>
          <a:solidFill>
            <a:srgbClr val="0E8D89">
              <a:alpha val="16000"/>
            </a:srgbClr>
          </a:solidFill>
        </p:spPr>
        <p:txBody>
          <a:bodyPr wrap="square" rtlCol="0">
            <a:spAutoFit/>
          </a:bodyPr>
          <a:lstStyle/>
          <a:p>
            <a:pPr marL="457200" marR="0" lvl="0" indent="-4572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Aggression</a:t>
            </a:r>
          </a:p>
          <a:p>
            <a:pPr marL="457200" marR="0" lvl="0" indent="-4572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Lack of empathy</a:t>
            </a:r>
          </a:p>
          <a:p>
            <a:pPr marL="457200" marR="0" lvl="0" indent="-4572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Low self-esteem</a:t>
            </a:r>
          </a:p>
          <a:p>
            <a:pPr marL="457200" marR="0" lvl="0" indent="-4572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Mental health problems</a:t>
            </a:r>
          </a:p>
          <a:p>
            <a:pPr marL="457200" marR="0" lvl="0" indent="-4572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Negative parent-child relationship</a:t>
            </a:r>
          </a:p>
          <a:p>
            <a:pPr marL="457200" marR="0" lvl="0" indent="-4572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Child aggression</a:t>
            </a:r>
          </a:p>
          <a:p>
            <a:pPr marL="457200" marR="0" lvl="0" indent="-4572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Child antisocial behaviour</a:t>
            </a:r>
          </a:p>
          <a:p>
            <a:pPr marL="457200" marR="0" lvl="0" indent="-4572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Child impaired cognitive ability (brain development affected negatively)</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(Ferguson, 2013; Gershoff, 2002; Gershoff &amp; Grogan-Kaylor, 2016; </a:t>
            </a:r>
            <a:r>
              <a:rPr kumimoji="0" lang="en-US" sz="2400" b="0" i="0" u="none" strike="noStrike" kern="120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Larzelere</a:t>
            </a: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&amp; Kuhn, 2005; </a:t>
            </a:r>
            <a:r>
              <a:rPr kumimoji="0" lang="en-US" sz="2400" b="0" i="0" u="none" strike="noStrike" kern="120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Paolucci</a:t>
            </a: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&amp; </a:t>
            </a:r>
            <a:r>
              <a:rPr kumimoji="0" lang="en-US" sz="2400" b="0" i="0" u="none" strike="noStrike" kern="120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Violato</a:t>
            </a: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2004; Pollok et al., 2022)</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7513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AC9A77-6AF1-EC82-AA03-1BE44DC0A8CD}"/>
              </a:ext>
            </a:extLst>
          </p:cNvPr>
          <p:cNvSpPr txBox="1">
            <a:spLocks/>
          </p:cNvSpPr>
          <p:nvPr/>
        </p:nvSpPr>
        <p:spPr>
          <a:xfrm>
            <a:off x="3581400" y="495300"/>
            <a:ext cx="13868400" cy="76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Possible reasons for negative impacts on children</a:t>
            </a:r>
            <a:endParaRPr kumimoji="0" lang="en-AU"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 </a:t>
            </a:r>
          </a:p>
        </p:txBody>
      </p:sp>
      <p:sp>
        <p:nvSpPr>
          <p:cNvPr id="3" name="TextBox 2">
            <a:extLst>
              <a:ext uri="{FF2B5EF4-FFF2-40B4-BE49-F238E27FC236}">
                <a16:creationId xmlns:a16="http://schemas.microsoft.com/office/drawing/2014/main" id="{D559F7B8-BD02-F39C-0826-0D2A2AF48396}"/>
              </a:ext>
            </a:extLst>
          </p:cNvPr>
          <p:cNvSpPr txBox="1"/>
          <p:nvPr/>
        </p:nvSpPr>
        <p:spPr>
          <a:xfrm>
            <a:off x="3352800" y="2247900"/>
            <a:ext cx="14455140" cy="8020144"/>
          </a:xfrm>
          <a:prstGeom prst="rect">
            <a:avLst/>
          </a:prstGeom>
          <a:solidFill>
            <a:srgbClr val="0E8D89">
              <a:alpha val="16000"/>
            </a:srgbClr>
          </a:solidFill>
        </p:spPr>
        <p:txBody>
          <a:bodyPr wrap="square" rtlCol="0">
            <a:spAutoFit/>
          </a:bodyPr>
          <a:lstStyle/>
          <a:p>
            <a:pPr marL="457200" marR="0" lvl="0" indent="-457200" algn="l" defTabSz="914400" rtl="0" eaLnBrk="1" fontAlgn="auto" latinLnBrk="0" hangingPunct="1">
              <a:lnSpc>
                <a:spcPct val="150000"/>
              </a:lnSpc>
              <a:spcBef>
                <a:spcPts val="500"/>
              </a:spcBef>
              <a:spcAft>
                <a:spcPts val="5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Models the use of violent physical </a:t>
            </a:r>
            <a:r>
              <a:rPr kumimoji="0" lang="en-US" sz="3600" b="0" i="0" u="none" strike="noStrike" kern="120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behaviour</a:t>
            </a:r>
            <a:endParaRPr kumimoji="0" lang="en-US" sz="36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50000"/>
              </a:lnSpc>
              <a:spcBef>
                <a:spcPts val="500"/>
              </a:spcBef>
              <a:spcAft>
                <a:spcPts val="5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Coincides with other forms of child maltreatment (particularly physical abuse)</a:t>
            </a:r>
          </a:p>
          <a:p>
            <a:pPr marL="457200" marR="0" lvl="0" indent="-457200" algn="l" defTabSz="914400" rtl="0" eaLnBrk="1" fontAlgn="auto" latinLnBrk="0" hangingPunct="1">
              <a:lnSpc>
                <a:spcPct val="150000"/>
              </a:lnSpc>
              <a:spcBef>
                <a:spcPts val="500"/>
              </a:spcBef>
              <a:spcAft>
                <a:spcPts val="5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Conveys message that dominance and force are a part of close relationships</a:t>
            </a:r>
          </a:p>
          <a:p>
            <a:pPr marL="457200" marR="0" lvl="0" indent="-457200" algn="l" defTabSz="914400" rtl="0" eaLnBrk="1" fontAlgn="auto" latinLnBrk="0" hangingPunct="1">
              <a:lnSpc>
                <a:spcPct val="150000"/>
              </a:lnSpc>
              <a:spcBef>
                <a:spcPts val="500"/>
              </a:spcBef>
              <a:spcAft>
                <a:spcPts val="5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Fails to teach children positive alternative behaviours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br>
            <a:endPar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(Gershoff &amp; Grogan-Kaylor, 2016; (Ferguson, 2013; Gershoff, 2002; </a:t>
            </a:r>
            <a:r>
              <a:rPr kumimoji="0" lang="en-US" sz="2400" b="0" i="0" u="none" strike="noStrike" kern="120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Larzelere</a:t>
            </a: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&amp; Kuhn, 2005; </a:t>
            </a:r>
            <a:r>
              <a:rPr kumimoji="0" lang="en-US" sz="2400" b="0" i="0" u="none" strike="noStrike" kern="120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Paolucci</a:t>
            </a: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&amp; </a:t>
            </a:r>
            <a:r>
              <a:rPr kumimoji="0" lang="en-US" sz="2400" b="0" i="0" u="none" strike="noStrike" kern="120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Violato</a:t>
            </a: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2004)</a:t>
            </a:r>
            <a:b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br>
            <a:endPar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5894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AC9A77-6AF1-EC82-AA03-1BE44DC0A8CD}"/>
              </a:ext>
            </a:extLst>
          </p:cNvPr>
          <p:cNvSpPr txBox="1">
            <a:spLocks/>
          </p:cNvSpPr>
          <p:nvPr/>
        </p:nvSpPr>
        <p:spPr>
          <a:xfrm>
            <a:off x="3581400" y="495300"/>
            <a:ext cx="13868400" cy="76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Negative impacts – long term</a:t>
            </a:r>
          </a:p>
        </p:txBody>
      </p:sp>
      <p:sp>
        <p:nvSpPr>
          <p:cNvPr id="5" name="TextBox 4">
            <a:extLst>
              <a:ext uri="{FF2B5EF4-FFF2-40B4-BE49-F238E27FC236}">
                <a16:creationId xmlns:a16="http://schemas.microsoft.com/office/drawing/2014/main" id="{E3E55D9F-9C8A-A14A-CA1F-DD2FCB8B03DB}"/>
              </a:ext>
            </a:extLst>
          </p:cNvPr>
          <p:cNvSpPr txBox="1"/>
          <p:nvPr/>
        </p:nvSpPr>
        <p:spPr>
          <a:xfrm>
            <a:off x="3581400" y="2168326"/>
            <a:ext cx="14173200" cy="7812395"/>
          </a:xfrm>
          <a:prstGeom prst="rect">
            <a:avLst/>
          </a:prstGeom>
          <a:solidFill>
            <a:srgbClr val="0E8D89">
              <a:alpha val="17000"/>
            </a:srgbClr>
          </a:solidFill>
        </p:spPr>
        <p:txBody>
          <a:bodyPr wrap="square" rtlCol="0">
            <a:spAutoFit/>
          </a:bodyPr>
          <a:lstStyle/>
          <a:p>
            <a:pPr marL="0" marR="0" lvl="0" indent="0" algn="l" defTabSz="914400" rtl="0" eaLnBrk="1" fontAlgn="auto" latinLnBrk="0" hangingPunct="1">
              <a:lnSpc>
                <a:spcPct val="90000"/>
              </a:lnSpc>
              <a:spcBef>
                <a:spcPts val="1000"/>
              </a:spcBef>
              <a:spcAft>
                <a:spcPts val="2400"/>
              </a:spcAft>
              <a:buClrTx/>
              <a:buSzTx/>
              <a:buFontTx/>
              <a:buNone/>
              <a:tabLst/>
              <a:defRPr/>
            </a:pPr>
            <a:r>
              <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Linked with increased non-compliance and aggression over time </a:t>
            </a:r>
            <a:br>
              <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(Gershoff, 2002; Gershoff &amp; Grogan-Kaylor, 2016) </a:t>
            </a:r>
          </a:p>
          <a:p>
            <a:pPr marL="0" marR="0" lvl="0" indent="0" algn="l" defTabSz="914400" rtl="0" eaLnBrk="1" fontAlgn="auto" latinLnBrk="0" hangingPunct="1">
              <a:lnSpc>
                <a:spcPct val="90000"/>
              </a:lnSpc>
              <a:spcBef>
                <a:spcPts val="1000"/>
              </a:spcBef>
              <a:spcAft>
                <a:spcPts val="2400"/>
              </a:spcAft>
              <a:buClrTx/>
              <a:buSzTx/>
              <a:buFontTx/>
              <a:buNone/>
              <a:tabLst/>
              <a:defRPr/>
            </a:pPr>
            <a:r>
              <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Lower levels of moral </a:t>
            </a:r>
            <a:r>
              <a:rPr kumimoji="0" lang="en-US" sz="3200" b="0" i="0" u="none" strike="noStrike" kern="120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internalisation</a:t>
            </a:r>
            <a:r>
              <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compromising a significant </a:t>
            </a:r>
            <a:r>
              <a:rPr kumimoji="0" lang="en-US" sz="3200" b="0" i="0" u="none" strike="noStrike" kern="120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socialisation</a:t>
            </a:r>
            <a:r>
              <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goal </a:t>
            </a: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(Gershoff, 2002) </a:t>
            </a:r>
          </a:p>
          <a:p>
            <a:pPr marL="0" marR="0" lvl="0" indent="0" algn="l" defTabSz="914400" rtl="0" eaLnBrk="1" fontAlgn="auto" latinLnBrk="0" hangingPunct="1">
              <a:lnSpc>
                <a:spcPct val="90000"/>
              </a:lnSpc>
              <a:spcBef>
                <a:spcPts val="1000"/>
              </a:spcBef>
              <a:spcAft>
                <a:spcPts val="2400"/>
              </a:spcAft>
              <a:buClrTx/>
              <a:buSzTx/>
              <a:buFontTx/>
              <a:buNone/>
              <a:tabLst/>
              <a:defRPr/>
            </a:pPr>
            <a:r>
              <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Interpersonal trauma in close relationships associated with </a:t>
            </a:r>
            <a:r>
              <a:rPr kumimoji="0" lang="en-US" sz="3200" b="0" i="0" u="none" strike="noStrike" kern="120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externalising</a:t>
            </a:r>
            <a:r>
              <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problems such as oppositional defiant and conduct problems </a:t>
            </a: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(Price et al., 2013)</a:t>
            </a:r>
          </a:p>
          <a:p>
            <a:pPr marL="0" marR="0" lvl="0" indent="0" algn="l" defTabSz="914400" rtl="0" eaLnBrk="1" fontAlgn="auto" latinLnBrk="0" hangingPunct="1">
              <a:lnSpc>
                <a:spcPct val="90000"/>
              </a:lnSpc>
              <a:spcBef>
                <a:spcPts val="1000"/>
              </a:spcBef>
              <a:spcAft>
                <a:spcPts val="2400"/>
              </a:spcAft>
              <a:buClrTx/>
              <a:buSzTx/>
              <a:buFontTx/>
              <a:buNone/>
              <a:tabLst/>
              <a:defRPr/>
            </a:pPr>
            <a:r>
              <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Traumatic experiences in interpersonal relationships associated with distress and mental health problems </a:t>
            </a: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(Spinazzola et al., 2018)</a:t>
            </a:r>
          </a:p>
          <a:p>
            <a:pPr marL="0" marR="0" lvl="0" indent="0" algn="l" defTabSz="914400" rtl="0" eaLnBrk="1" fontAlgn="auto" latinLnBrk="0" hangingPunct="1">
              <a:lnSpc>
                <a:spcPct val="90000"/>
              </a:lnSpc>
              <a:spcBef>
                <a:spcPts val="1000"/>
              </a:spcBef>
              <a:spcAft>
                <a:spcPts val="2400"/>
              </a:spcAft>
              <a:buClrTx/>
              <a:buSzTx/>
              <a:buFontTx/>
              <a:buNone/>
              <a:tabLst/>
              <a:defRPr/>
            </a:pPr>
            <a:r>
              <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Developmental, emotional, </a:t>
            </a:r>
            <a:r>
              <a:rPr kumimoji="0" lang="en-US" sz="3200" b="0" i="0" u="none" strike="noStrike" kern="120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behavioural</a:t>
            </a:r>
            <a:r>
              <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and interpersonal problems, and adverse impact on child’s emerging personality </a:t>
            </a: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srgbClr val="00717E"/>
                </a:solidFill>
                <a:effectLst/>
                <a:uLnTx/>
                <a:uFillTx/>
                <a:latin typeface="Arial" panose="020B0604020202020204" pitchFamily="34" charset="0"/>
                <a:ea typeface="+mn-ea"/>
                <a:cs typeface="Arial" panose="020B0604020202020204" pitchFamily="34" charset="0"/>
              </a:rPr>
              <a:t>D'Andrea</a:t>
            </a:r>
            <a: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et al., 2012)</a:t>
            </a:r>
          </a:p>
          <a:p>
            <a:pPr marL="0" marR="0" lvl="0" indent="0" algn="l" defTabSz="914400" rtl="0" eaLnBrk="1" fontAlgn="auto" latinLnBrk="0" hangingPunct="1">
              <a:lnSpc>
                <a:spcPct val="90000"/>
              </a:lnSpc>
              <a:spcBef>
                <a:spcPts val="1000"/>
              </a:spcBef>
              <a:spcAft>
                <a:spcPts val="2400"/>
              </a:spcAft>
              <a:buClrTx/>
              <a:buSzTx/>
              <a:buFontTx/>
              <a:buNone/>
              <a:tabLst/>
              <a:defRPr/>
            </a:pPr>
            <a:r>
              <a:rPr kumimoji="0" lang="en-US" sz="32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Corporal punishment in childhood linked with using domestic violence as an adult</a:t>
            </a:r>
            <a:br>
              <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br>
            <a:endParaRPr kumimoji="0" lang="en-US" sz="24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0677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p:txBody>
          <a:bodyPr/>
          <a:lstStyle/>
          <a:p>
            <a:r>
              <a:rPr lang="en-US" dirty="0"/>
              <a:t>Seminar Overview</a:t>
            </a:r>
          </a:p>
        </p:txBody>
      </p:sp>
      <p:sp>
        <p:nvSpPr>
          <p:cNvPr id="3" name="Content Placeholder 2">
            <a:extLst>
              <a:ext uri="{FF2B5EF4-FFF2-40B4-BE49-F238E27FC236}">
                <a16:creationId xmlns:a16="http://schemas.microsoft.com/office/drawing/2014/main" id="{D1D7B2ED-2758-59FE-DDDB-2C708C77D4AF}"/>
              </a:ext>
            </a:extLst>
          </p:cNvPr>
          <p:cNvSpPr>
            <a:spLocks noGrp="1"/>
          </p:cNvSpPr>
          <p:nvPr>
            <p:ph idx="1"/>
          </p:nvPr>
        </p:nvSpPr>
        <p:spPr/>
        <p:txBody>
          <a:bodyPr/>
          <a:lstStyle/>
          <a:p>
            <a:r>
              <a:rPr lang="en-US" sz="3600" dirty="0"/>
              <a:t>Introduction/Welcome – Professors Sophie Havighurst and Daryl Higgins</a:t>
            </a:r>
          </a:p>
          <a:p>
            <a:r>
              <a:rPr lang="en-US" sz="3600" dirty="0"/>
              <a:t>Where PAFRA began with this project, journal paper and advocacy campaign group</a:t>
            </a:r>
          </a:p>
          <a:p>
            <a:r>
              <a:rPr lang="en-US" sz="3600" dirty="0"/>
              <a:t>The current state of legislation – Professor Ben Mathews</a:t>
            </a:r>
          </a:p>
          <a:p>
            <a:r>
              <a:rPr lang="en-US" sz="3600" dirty="0"/>
              <a:t>Research on the harmful impacts – Professor Daryl Higgins</a:t>
            </a:r>
          </a:p>
          <a:p>
            <a:r>
              <a:rPr lang="en-US" sz="3600" dirty="0"/>
              <a:t>Alternative parenting strategies – Professor David Hawes</a:t>
            </a:r>
          </a:p>
          <a:p>
            <a:r>
              <a:rPr lang="en-US" sz="3600" dirty="0"/>
              <a:t>International experiences of banning corporal punishment – Professor Sophie Havighurst</a:t>
            </a:r>
          </a:p>
          <a:p>
            <a:r>
              <a:rPr lang="en-US" sz="3600" dirty="0"/>
              <a:t>Recommendations and call to action – Professor Sophie Havighurst</a:t>
            </a:r>
          </a:p>
          <a:p>
            <a:r>
              <a:rPr lang="en-US" sz="3600" dirty="0"/>
              <a:t>Questions and Discussion</a:t>
            </a:r>
          </a:p>
        </p:txBody>
      </p:sp>
    </p:spTree>
    <p:extLst>
      <p:ext uri="{BB962C8B-B14F-4D97-AF65-F5344CB8AC3E}">
        <p14:creationId xmlns:p14="http://schemas.microsoft.com/office/powerpoint/2010/main" val="2298632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1B00A5-DD01-23A2-3BEB-9A965F9339A6}"/>
              </a:ext>
            </a:extLst>
          </p:cNvPr>
          <p:cNvSpPr txBox="1">
            <a:spLocks/>
          </p:cNvSpPr>
          <p:nvPr/>
        </p:nvSpPr>
        <p:spPr>
          <a:xfrm>
            <a:off x="3581400" y="453548"/>
            <a:ext cx="12763500" cy="9529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Australian Child Maltreatment Study</a:t>
            </a:r>
            <a:endPar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15E6BD86-3F34-3580-EA32-56576AA8E2C0}"/>
              </a:ext>
            </a:extLst>
          </p:cNvPr>
          <p:cNvSpPr txBox="1"/>
          <p:nvPr/>
        </p:nvSpPr>
        <p:spPr>
          <a:xfrm>
            <a:off x="2971800" y="9753600"/>
            <a:ext cx="38862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Mathews et al. (2021)</a:t>
            </a:r>
            <a:endParaRPr kumimoji="0" lang="en-US" sz="1800" b="0" i="0" u="none" strike="noStrike" kern="0" cap="none" spc="0" normalizeH="0" baseline="0" noProof="0" dirty="0">
              <a:ln>
                <a:noFill/>
              </a:ln>
              <a:solidFill>
                <a:sysClr val="windowText" lastClr="000000"/>
              </a:solidFill>
              <a:effectLst/>
              <a:uLnTx/>
              <a:uFillTx/>
            </a:endParaRPr>
          </a:p>
        </p:txBody>
      </p:sp>
      <p:pic>
        <p:nvPicPr>
          <p:cNvPr id="7" name="Picture 6" descr="Diagram, bubble chart&#10;&#10;Description automatically generated with medium confidence">
            <a:extLst>
              <a:ext uri="{FF2B5EF4-FFF2-40B4-BE49-F238E27FC236}">
                <a16:creationId xmlns:a16="http://schemas.microsoft.com/office/drawing/2014/main" id="{881D7F32-3D5A-601A-7669-0281607E7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5541" y="2019300"/>
            <a:ext cx="15312282" cy="7239000"/>
          </a:xfrm>
          <a:prstGeom prst="rect">
            <a:avLst/>
          </a:prstGeom>
        </p:spPr>
      </p:pic>
    </p:spTree>
    <p:extLst>
      <p:ext uri="{BB962C8B-B14F-4D97-AF65-F5344CB8AC3E}">
        <p14:creationId xmlns:p14="http://schemas.microsoft.com/office/powerpoint/2010/main" val="2165042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a:xfrm>
            <a:off x="3581400" y="453548"/>
            <a:ext cx="12763500" cy="952978"/>
          </a:xfrm>
        </p:spPr>
        <p:txBody>
          <a:bodyPr/>
          <a:lstStyle/>
          <a:p>
            <a:r>
              <a:rPr lang="en-US" dirty="0"/>
              <a:t>Australian Child Maltreatment Study</a:t>
            </a:r>
          </a:p>
        </p:txBody>
      </p:sp>
      <p:pic>
        <p:nvPicPr>
          <p:cNvPr id="5" name="Content Placeholder 4">
            <a:extLst>
              <a:ext uri="{FF2B5EF4-FFF2-40B4-BE49-F238E27FC236}">
                <a16:creationId xmlns:a16="http://schemas.microsoft.com/office/drawing/2014/main" id="{2B9455E6-1E88-B19C-4E1B-53FB84BEDE1F}"/>
              </a:ext>
            </a:extLst>
          </p:cNvPr>
          <p:cNvPicPr>
            <a:picLocks noGrp="1" noChangeAspect="1"/>
          </p:cNvPicPr>
          <p:nvPr>
            <p:ph idx="1"/>
          </p:nvPr>
        </p:nvPicPr>
        <p:blipFill>
          <a:blip r:embed="rId2"/>
          <a:stretch>
            <a:fillRect/>
          </a:stretch>
        </p:blipFill>
        <p:spPr>
          <a:xfrm>
            <a:off x="3124200" y="2208212"/>
            <a:ext cx="14015337" cy="5870575"/>
          </a:xfrm>
        </p:spPr>
      </p:pic>
      <p:sp>
        <p:nvSpPr>
          <p:cNvPr id="6" name="Title 1">
            <a:extLst>
              <a:ext uri="{FF2B5EF4-FFF2-40B4-BE49-F238E27FC236}">
                <a16:creationId xmlns:a16="http://schemas.microsoft.com/office/drawing/2014/main" id="{0E16D07F-2455-0DE3-3F4C-673F438A40FD}"/>
              </a:ext>
            </a:extLst>
          </p:cNvPr>
          <p:cNvSpPr txBox="1">
            <a:spLocks/>
          </p:cNvSpPr>
          <p:nvPr/>
        </p:nvSpPr>
        <p:spPr>
          <a:xfrm>
            <a:off x="4472114" y="8532335"/>
            <a:ext cx="10691685" cy="1183165"/>
          </a:xfrm>
          <a:prstGeom prst="rect">
            <a:avLst/>
          </a:prstGeom>
        </p:spPr>
        <p:txBody>
          <a:bodyPr/>
          <a:lstStyle>
            <a:lvl1pPr algn="l" defTabSz="914400" rtl="0" eaLnBrk="1" latinLnBrk="0" hangingPunct="1">
              <a:lnSpc>
                <a:spcPct val="90000"/>
              </a:lnSpc>
              <a:spcBef>
                <a:spcPct val="0"/>
              </a:spcBef>
              <a:buNone/>
              <a:defRPr sz="4400" b="1" kern="1200">
                <a:solidFill>
                  <a:srgbClr val="00717E"/>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Project Grant 1158750</a:t>
            </a:r>
            <a:b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br>
            <a:r>
              <a:rPr kumimoji="0" lang="en-US" sz="32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https://www.australianchildmaltreatmentstudy.org/</a:t>
            </a:r>
          </a:p>
        </p:txBody>
      </p:sp>
      <p:pic>
        <p:nvPicPr>
          <p:cNvPr id="8" name="Picture 7" descr="Qr code&#10;&#10;Description automatically generated">
            <a:extLst>
              <a:ext uri="{FF2B5EF4-FFF2-40B4-BE49-F238E27FC236}">
                <a16:creationId xmlns:a16="http://schemas.microsoft.com/office/drawing/2014/main" id="{E96C156A-3B9F-6435-8651-9F0B258EA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3799" y="7446912"/>
            <a:ext cx="2423985" cy="2423985"/>
          </a:xfrm>
          <a:prstGeom prst="rect">
            <a:avLst/>
          </a:prstGeom>
        </p:spPr>
      </p:pic>
    </p:spTree>
    <p:extLst>
      <p:ext uri="{BB962C8B-B14F-4D97-AF65-F5344CB8AC3E}">
        <p14:creationId xmlns:p14="http://schemas.microsoft.com/office/powerpoint/2010/main" val="3609087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AC9A77-6AF1-EC82-AA03-1BE44DC0A8CD}"/>
              </a:ext>
            </a:extLst>
          </p:cNvPr>
          <p:cNvSpPr txBox="1">
            <a:spLocks/>
          </p:cNvSpPr>
          <p:nvPr/>
        </p:nvSpPr>
        <p:spPr>
          <a:xfrm>
            <a:off x="3581400" y="453548"/>
            <a:ext cx="14325600" cy="12609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Lifetime prevalence of corporal punishment </a:t>
            </a:r>
            <a:b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(4+ times) in youth sample (16-24 </a:t>
            </a:r>
            <a:r>
              <a:rPr kumimoji="0" lang="en-US" sz="4400" b="1" i="0" u="none" strike="noStrike" kern="1200" cap="none" spc="0" normalizeH="0" baseline="0" noProof="0" dirty="0" err="1">
                <a:ln>
                  <a:noFill/>
                </a:ln>
                <a:solidFill>
                  <a:srgbClr val="00717E"/>
                </a:solidFill>
                <a:effectLst/>
                <a:uLnTx/>
                <a:uFillTx/>
                <a:latin typeface="Arial" panose="020B0604020202020204" pitchFamily="34" charset="0"/>
                <a:ea typeface="+mj-ea"/>
                <a:cs typeface="Arial" panose="020B0604020202020204" pitchFamily="34" charset="0"/>
              </a:rPr>
              <a:t>yo</a:t>
            </a: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 </a:t>
            </a:r>
          </a:p>
        </p:txBody>
      </p:sp>
      <p:graphicFrame>
        <p:nvGraphicFramePr>
          <p:cNvPr id="6" name="Content Placeholder 3">
            <a:extLst>
              <a:ext uri="{FF2B5EF4-FFF2-40B4-BE49-F238E27FC236}">
                <a16:creationId xmlns:a16="http://schemas.microsoft.com/office/drawing/2014/main" id="{6C417B35-4B57-C583-97E0-7E51C5E403F3}"/>
              </a:ext>
            </a:extLst>
          </p:cNvPr>
          <p:cNvGraphicFramePr>
            <a:graphicFrameLocks/>
          </p:cNvGraphicFramePr>
          <p:nvPr/>
        </p:nvGraphicFramePr>
        <p:xfrm>
          <a:off x="3600450" y="2171700"/>
          <a:ext cx="13849350" cy="76617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265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AC9A77-6AF1-EC82-AA03-1BE44DC0A8CD}"/>
              </a:ext>
            </a:extLst>
          </p:cNvPr>
          <p:cNvSpPr txBox="1">
            <a:spLocks/>
          </p:cNvSpPr>
          <p:nvPr/>
        </p:nvSpPr>
        <p:spPr>
          <a:xfrm>
            <a:off x="3581400" y="453548"/>
            <a:ext cx="14325600" cy="12609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Associations between corporal punishment &amp; Major Depressive Disorder (Odds Ratios)</a:t>
            </a:r>
          </a:p>
        </p:txBody>
      </p:sp>
      <p:graphicFrame>
        <p:nvGraphicFramePr>
          <p:cNvPr id="5" name="Table 5">
            <a:extLst>
              <a:ext uri="{FF2B5EF4-FFF2-40B4-BE49-F238E27FC236}">
                <a16:creationId xmlns:a16="http://schemas.microsoft.com/office/drawing/2014/main" id="{92BE3FAF-5D97-3031-9120-869392C89BCE}"/>
              </a:ext>
            </a:extLst>
          </p:cNvPr>
          <p:cNvGraphicFramePr>
            <a:graphicFrameLocks/>
          </p:cNvGraphicFramePr>
          <p:nvPr/>
        </p:nvGraphicFramePr>
        <p:xfrm>
          <a:off x="3581400" y="2891948"/>
          <a:ext cx="13563599" cy="4156552"/>
        </p:xfrm>
        <a:graphic>
          <a:graphicData uri="http://schemas.openxmlformats.org/drawingml/2006/table">
            <a:tbl>
              <a:tblPr firstRow="1" bandRow="1">
                <a:tableStyleId>{5C22544A-7EE6-4342-B048-85BDC9FD1C3A}</a:tableStyleId>
              </a:tblPr>
              <a:tblGrid>
                <a:gridCol w="2445803">
                  <a:extLst>
                    <a:ext uri="{9D8B030D-6E8A-4147-A177-3AD203B41FA5}">
                      <a16:colId xmlns:a16="http://schemas.microsoft.com/office/drawing/2014/main" val="2106896608"/>
                    </a:ext>
                  </a:extLst>
                </a:gridCol>
                <a:gridCol w="3572684">
                  <a:extLst>
                    <a:ext uri="{9D8B030D-6E8A-4147-A177-3AD203B41FA5}">
                      <a16:colId xmlns:a16="http://schemas.microsoft.com/office/drawing/2014/main" val="1904723141"/>
                    </a:ext>
                  </a:extLst>
                </a:gridCol>
                <a:gridCol w="3572685">
                  <a:extLst>
                    <a:ext uri="{9D8B030D-6E8A-4147-A177-3AD203B41FA5}">
                      <a16:colId xmlns:a16="http://schemas.microsoft.com/office/drawing/2014/main" val="2209135305"/>
                    </a:ext>
                  </a:extLst>
                </a:gridCol>
                <a:gridCol w="3972427">
                  <a:extLst>
                    <a:ext uri="{9D8B030D-6E8A-4147-A177-3AD203B41FA5}">
                      <a16:colId xmlns:a16="http://schemas.microsoft.com/office/drawing/2014/main" val="1946210841"/>
                    </a:ext>
                  </a:extLst>
                </a:gridCol>
              </a:tblGrid>
              <a:tr h="15403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t>Sample</a:t>
                      </a:r>
                    </a:p>
                  </a:txBody>
                  <a:tcPr>
                    <a:solidFill>
                      <a:srgbClr val="0E8D89"/>
                    </a:solidFill>
                  </a:tcPr>
                </a:tc>
                <a:tc>
                  <a:txBody>
                    <a:bodyPr/>
                    <a:lstStyle/>
                    <a:p>
                      <a:r>
                        <a:rPr lang="en-US" sz="3600" dirty="0"/>
                        <a:t>Unadjusted ORs</a:t>
                      </a:r>
                    </a:p>
                  </a:txBody>
                  <a:tcPr>
                    <a:solidFill>
                      <a:srgbClr val="0E8D89"/>
                    </a:solidFill>
                  </a:tcPr>
                </a:tc>
                <a:tc>
                  <a:txBody>
                    <a:bodyPr/>
                    <a:lstStyle/>
                    <a:p>
                      <a:r>
                        <a:rPr lang="en-US" sz="3600" dirty="0"/>
                        <a:t>Adjusted OR*</a:t>
                      </a:r>
                    </a:p>
                  </a:txBody>
                  <a:tcPr>
                    <a:solidFill>
                      <a:srgbClr val="0E8D89"/>
                    </a:solidFill>
                  </a:tcPr>
                </a:tc>
                <a:tc>
                  <a:txBody>
                    <a:bodyPr/>
                    <a:lstStyle/>
                    <a:p>
                      <a:r>
                        <a:rPr lang="en-US" sz="3600" dirty="0"/>
                        <a:t>Significance adjusted model</a:t>
                      </a:r>
                    </a:p>
                  </a:txBody>
                  <a:tcPr>
                    <a:solidFill>
                      <a:srgbClr val="0E8D89"/>
                    </a:solidFill>
                  </a:tcPr>
                </a:tc>
                <a:extLst>
                  <a:ext uri="{0D108BD9-81ED-4DB2-BD59-A6C34878D82A}">
                    <a16:rowId xmlns:a16="http://schemas.microsoft.com/office/drawing/2014/main" val="1170982379"/>
                  </a:ext>
                </a:extLst>
              </a:tr>
              <a:tr h="1463258">
                <a:tc>
                  <a:txBody>
                    <a:bodyPr/>
                    <a:lstStyle/>
                    <a:p>
                      <a:r>
                        <a:rPr lang="en-AU" sz="3600" kern="1200" dirty="0">
                          <a:solidFill>
                            <a:schemeClr val="dk1"/>
                          </a:solidFill>
                          <a:latin typeface="+mn-lt"/>
                          <a:ea typeface="+mn-ea"/>
                          <a:cs typeface="+mn-cs"/>
                        </a:rPr>
                        <a:t>Female</a:t>
                      </a:r>
                    </a:p>
                  </a:txBody>
                  <a:tcPr marL="68580" marR="68580" marT="0" marB="0">
                    <a:solidFill>
                      <a:srgbClr val="0E8D89">
                        <a:alpha val="37000"/>
                      </a:srgbClr>
                    </a:solidFill>
                  </a:tcPr>
                </a:tc>
                <a:tc>
                  <a:txBody>
                    <a:bodyPr/>
                    <a:lstStyle/>
                    <a:p>
                      <a:r>
                        <a:rPr lang="en-AU" sz="3600" dirty="0">
                          <a:effectLst/>
                          <a:latin typeface="Arial" panose="020B0604020202020204" pitchFamily="34" charset="0"/>
                          <a:ea typeface="Calibri" panose="020F0502020204030204" pitchFamily="34" charset="0"/>
                          <a:cs typeface="Times New Roman" panose="02020603050405020304" pitchFamily="18" charset="0"/>
                        </a:rPr>
                        <a:t>1.8 (1.4-2.3)</a:t>
                      </a:r>
                      <a:endParaRPr lang="en-AU"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E8D89">
                        <a:alpha val="37000"/>
                      </a:srgbClr>
                    </a:solidFill>
                  </a:tcPr>
                </a:tc>
                <a:tc>
                  <a:txBody>
                    <a:bodyPr/>
                    <a:lstStyle/>
                    <a:p>
                      <a:r>
                        <a:rPr lang="en-AU" sz="3600" dirty="0">
                          <a:effectLst/>
                          <a:latin typeface="Arial" panose="020B0604020202020204" pitchFamily="34" charset="0"/>
                          <a:ea typeface="Calibri" panose="020F0502020204030204" pitchFamily="34" charset="0"/>
                          <a:cs typeface="Times New Roman" panose="02020603050405020304" pitchFamily="18" charset="0"/>
                        </a:rPr>
                        <a:t>1.3 (1.0-1.8)</a:t>
                      </a:r>
                      <a:endParaRPr lang="en-AU"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E8D89">
                        <a:alpha val="37000"/>
                      </a:srgbClr>
                    </a:solidFill>
                  </a:tcPr>
                </a:tc>
                <a:tc>
                  <a:txBody>
                    <a:bodyPr/>
                    <a:lstStyle/>
                    <a:p>
                      <a:r>
                        <a:rPr lang="en-AU" sz="3600" kern="1200" dirty="0">
                          <a:solidFill>
                            <a:schemeClr val="dk1"/>
                          </a:solidFill>
                          <a:latin typeface="+mn-lt"/>
                          <a:ea typeface="+mn-ea"/>
                          <a:cs typeface="+mn-cs"/>
                        </a:rPr>
                        <a:t>Borderline</a:t>
                      </a:r>
                    </a:p>
                  </a:txBody>
                  <a:tcPr marL="68580" marR="68580" marT="0" marB="0">
                    <a:solidFill>
                      <a:srgbClr val="0E8D89">
                        <a:alpha val="37000"/>
                      </a:srgbClr>
                    </a:solidFill>
                  </a:tcPr>
                </a:tc>
                <a:extLst>
                  <a:ext uri="{0D108BD9-81ED-4DB2-BD59-A6C34878D82A}">
                    <a16:rowId xmlns:a16="http://schemas.microsoft.com/office/drawing/2014/main" val="3378699360"/>
                  </a:ext>
                </a:extLst>
              </a:tr>
              <a:tr h="1152949">
                <a:tc>
                  <a:txBody>
                    <a:bodyPr/>
                    <a:lstStyle/>
                    <a:p>
                      <a:r>
                        <a:rPr lang="en-AU" sz="3600" b="0" kern="1200" dirty="0">
                          <a:solidFill>
                            <a:schemeClr val="dk1"/>
                          </a:solidFill>
                          <a:latin typeface="+mn-lt"/>
                          <a:ea typeface="+mn-ea"/>
                          <a:cs typeface="+mn-cs"/>
                        </a:rPr>
                        <a:t>Male</a:t>
                      </a:r>
                    </a:p>
                  </a:txBody>
                  <a:tcPr marL="68580" marR="68580" marT="0" marB="0">
                    <a:solidFill>
                      <a:srgbClr val="0E8D89">
                        <a:alpha val="60000"/>
                      </a:srgbClr>
                    </a:solidFill>
                  </a:tcPr>
                </a:tc>
                <a:tc>
                  <a:txBody>
                    <a:bodyPr/>
                    <a:lstStyle/>
                    <a:p>
                      <a:r>
                        <a:rPr lang="en-AU" sz="3600" dirty="0">
                          <a:effectLst/>
                          <a:latin typeface="Arial" panose="020B0604020202020204" pitchFamily="34" charset="0"/>
                          <a:ea typeface="Calibri" panose="020F0502020204030204" pitchFamily="34" charset="0"/>
                          <a:cs typeface="Times New Roman" panose="02020603050405020304" pitchFamily="18" charset="0"/>
                        </a:rPr>
                        <a:t>1.7 (1.3-2.4)</a:t>
                      </a:r>
                      <a:endParaRPr lang="en-AU"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E8D89">
                        <a:alpha val="60000"/>
                      </a:srgbClr>
                    </a:solidFill>
                  </a:tcPr>
                </a:tc>
                <a:tc>
                  <a:txBody>
                    <a:bodyPr/>
                    <a:lstStyle/>
                    <a:p>
                      <a:r>
                        <a:rPr lang="en-AU" sz="3600" kern="1200" dirty="0">
                          <a:solidFill>
                            <a:schemeClr val="dk1"/>
                          </a:solidFill>
                          <a:latin typeface="+mn-lt"/>
                          <a:ea typeface="+mn-ea"/>
                          <a:cs typeface="+mn-cs"/>
                        </a:rPr>
                        <a:t>1.4 (1.0-1.9)</a:t>
                      </a:r>
                    </a:p>
                  </a:txBody>
                  <a:tcPr marL="68580" marR="68580" marT="0" marB="0">
                    <a:solidFill>
                      <a:srgbClr val="0E8D89">
                        <a:alpha val="6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600" kern="1200" dirty="0">
                          <a:solidFill>
                            <a:schemeClr val="dk1"/>
                          </a:solidFill>
                          <a:latin typeface="+mn-lt"/>
                          <a:ea typeface="+mn-ea"/>
                          <a:cs typeface="+mn-cs"/>
                        </a:rPr>
                        <a:t>Borderline</a:t>
                      </a:r>
                    </a:p>
                    <a:p>
                      <a:endParaRPr lang="en-AU" sz="3600" kern="1200" dirty="0">
                        <a:solidFill>
                          <a:schemeClr val="dk1"/>
                        </a:solidFill>
                        <a:latin typeface="+mn-lt"/>
                        <a:ea typeface="+mn-ea"/>
                        <a:cs typeface="+mn-cs"/>
                      </a:endParaRPr>
                    </a:p>
                  </a:txBody>
                  <a:tcPr marL="68580" marR="68580" marT="0" marB="0">
                    <a:solidFill>
                      <a:srgbClr val="0E8D89">
                        <a:alpha val="60000"/>
                      </a:srgbClr>
                    </a:solidFill>
                  </a:tcPr>
                </a:tc>
                <a:extLst>
                  <a:ext uri="{0D108BD9-81ED-4DB2-BD59-A6C34878D82A}">
                    <a16:rowId xmlns:a16="http://schemas.microsoft.com/office/drawing/2014/main" val="2361673710"/>
                  </a:ext>
                </a:extLst>
              </a:tr>
            </a:tbl>
          </a:graphicData>
        </a:graphic>
      </p:graphicFrame>
      <p:sp>
        <p:nvSpPr>
          <p:cNvPr id="7" name="TextBox 6">
            <a:extLst>
              <a:ext uri="{FF2B5EF4-FFF2-40B4-BE49-F238E27FC236}">
                <a16:creationId xmlns:a16="http://schemas.microsoft.com/office/drawing/2014/main" id="{835FDBC4-14FE-2D6C-693D-94B6459D00C1}"/>
              </a:ext>
            </a:extLst>
          </p:cNvPr>
          <p:cNvSpPr txBox="1"/>
          <p:nvPr/>
        </p:nvSpPr>
        <p:spPr>
          <a:xfrm>
            <a:off x="3581399" y="9029700"/>
            <a:ext cx="1356359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4C54"/>
                </a:solidFill>
                <a:effectLst/>
                <a:uLnTx/>
                <a:uFillTx/>
              </a:rPr>
              <a:t>*Adjusted for all other forms of child maltreatment to account for overlap (95% confidence intervals)</a:t>
            </a:r>
          </a:p>
        </p:txBody>
      </p:sp>
    </p:spTree>
    <p:extLst>
      <p:ext uri="{BB962C8B-B14F-4D97-AF65-F5344CB8AC3E}">
        <p14:creationId xmlns:p14="http://schemas.microsoft.com/office/powerpoint/2010/main" val="1189990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AC9A77-6AF1-EC82-AA03-1BE44DC0A8CD}"/>
              </a:ext>
            </a:extLst>
          </p:cNvPr>
          <p:cNvSpPr txBox="1">
            <a:spLocks/>
          </p:cNvSpPr>
          <p:nvPr/>
        </p:nvSpPr>
        <p:spPr>
          <a:xfrm>
            <a:off x="3581400" y="453548"/>
            <a:ext cx="14325600" cy="12609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Associations between corporal punishment &amp; </a:t>
            </a:r>
            <a:r>
              <a:rPr kumimoji="0" lang="en-US" sz="4400" b="1" i="0" u="none" strike="noStrike" kern="1200" cap="none" spc="0" normalizeH="0" baseline="0" noProof="0" dirty="0" err="1">
                <a:ln>
                  <a:noFill/>
                </a:ln>
                <a:solidFill>
                  <a:srgbClr val="00717E"/>
                </a:solidFill>
                <a:effectLst/>
                <a:uLnTx/>
                <a:uFillTx/>
                <a:latin typeface="Arial" panose="020B0604020202020204" pitchFamily="34" charset="0"/>
                <a:ea typeface="+mj-ea"/>
                <a:cs typeface="Arial" panose="020B0604020202020204" pitchFamily="34" charset="0"/>
              </a:rPr>
              <a:t>Generalised</a:t>
            </a: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 Anxiety Disorder</a:t>
            </a:r>
          </a:p>
        </p:txBody>
      </p:sp>
      <p:graphicFrame>
        <p:nvGraphicFramePr>
          <p:cNvPr id="5" name="Table 5">
            <a:extLst>
              <a:ext uri="{FF2B5EF4-FFF2-40B4-BE49-F238E27FC236}">
                <a16:creationId xmlns:a16="http://schemas.microsoft.com/office/drawing/2014/main" id="{92BE3FAF-5D97-3031-9120-869392C89BCE}"/>
              </a:ext>
            </a:extLst>
          </p:cNvPr>
          <p:cNvGraphicFramePr>
            <a:graphicFrameLocks/>
          </p:cNvGraphicFramePr>
          <p:nvPr/>
        </p:nvGraphicFramePr>
        <p:xfrm>
          <a:off x="3581400" y="2891948"/>
          <a:ext cx="13563599" cy="4308953"/>
        </p:xfrm>
        <a:graphic>
          <a:graphicData uri="http://schemas.openxmlformats.org/drawingml/2006/table">
            <a:tbl>
              <a:tblPr firstRow="1" bandRow="1">
                <a:tableStyleId>{5C22544A-7EE6-4342-B048-85BDC9FD1C3A}</a:tableStyleId>
              </a:tblPr>
              <a:tblGrid>
                <a:gridCol w="2445803">
                  <a:extLst>
                    <a:ext uri="{9D8B030D-6E8A-4147-A177-3AD203B41FA5}">
                      <a16:colId xmlns:a16="http://schemas.microsoft.com/office/drawing/2014/main" val="2106896608"/>
                    </a:ext>
                  </a:extLst>
                </a:gridCol>
                <a:gridCol w="3572684">
                  <a:extLst>
                    <a:ext uri="{9D8B030D-6E8A-4147-A177-3AD203B41FA5}">
                      <a16:colId xmlns:a16="http://schemas.microsoft.com/office/drawing/2014/main" val="1904723141"/>
                    </a:ext>
                  </a:extLst>
                </a:gridCol>
                <a:gridCol w="3572685">
                  <a:extLst>
                    <a:ext uri="{9D8B030D-6E8A-4147-A177-3AD203B41FA5}">
                      <a16:colId xmlns:a16="http://schemas.microsoft.com/office/drawing/2014/main" val="2209135305"/>
                    </a:ext>
                  </a:extLst>
                </a:gridCol>
                <a:gridCol w="3972427">
                  <a:extLst>
                    <a:ext uri="{9D8B030D-6E8A-4147-A177-3AD203B41FA5}">
                      <a16:colId xmlns:a16="http://schemas.microsoft.com/office/drawing/2014/main" val="1946210841"/>
                    </a:ext>
                  </a:extLst>
                </a:gridCol>
              </a:tblGrid>
              <a:tr h="15968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Sample</a:t>
                      </a:r>
                    </a:p>
                  </a:txBody>
                  <a:tcPr>
                    <a:solidFill>
                      <a:srgbClr val="0E8D89"/>
                    </a:solidFill>
                  </a:tcPr>
                </a:tc>
                <a:tc>
                  <a:txBody>
                    <a:bodyPr/>
                    <a:lstStyle/>
                    <a:p>
                      <a:r>
                        <a:rPr lang="en-US" sz="2400" dirty="0"/>
                        <a:t>Unadjusted ORs</a:t>
                      </a:r>
                    </a:p>
                  </a:txBody>
                  <a:tcPr>
                    <a:solidFill>
                      <a:srgbClr val="0E8D89"/>
                    </a:solidFill>
                  </a:tcPr>
                </a:tc>
                <a:tc>
                  <a:txBody>
                    <a:bodyPr/>
                    <a:lstStyle/>
                    <a:p>
                      <a:r>
                        <a:rPr lang="en-US" sz="2400" dirty="0"/>
                        <a:t>Adjusted OR*</a:t>
                      </a:r>
                    </a:p>
                  </a:txBody>
                  <a:tcPr>
                    <a:solidFill>
                      <a:srgbClr val="0E8D89"/>
                    </a:solidFill>
                  </a:tcPr>
                </a:tc>
                <a:tc>
                  <a:txBody>
                    <a:bodyPr/>
                    <a:lstStyle/>
                    <a:p>
                      <a:r>
                        <a:rPr lang="en-US" sz="2400" dirty="0"/>
                        <a:t>Significance adjusted model</a:t>
                      </a:r>
                    </a:p>
                  </a:txBody>
                  <a:tcPr>
                    <a:solidFill>
                      <a:srgbClr val="0E8D89"/>
                    </a:solidFill>
                  </a:tcPr>
                </a:tc>
                <a:extLst>
                  <a:ext uri="{0D108BD9-81ED-4DB2-BD59-A6C34878D82A}">
                    <a16:rowId xmlns:a16="http://schemas.microsoft.com/office/drawing/2014/main" val="1170982379"/>
                  </a:ext>
                </a:extLst>
              </a:tr>
              <a:tr h="1516909">
                <a:tc>
                  <a:txBody>
                    <a:bodyPr/>
                    <a:lstStyle/>
                    <a:p>
                      <a:r>
                        <a:rPr lang="en-AU" sz="2400" kern="1200" dirty="0">
                          <a:solidFill>
                            <a:schemeClr val="dk1"/>
                          </a:solidFill>
                          <a:latin typeface="+mn-lt"/>
                          <a:ea typeface="+mn-ea"/>
                          <a:cs typeface="+mn-cs"/>
                        </a:rPr>
                        <a:t>Female</a:t>
                      </a:r>
                    </a:p>
                  </a:txBody>
                  <a:tcPr marL="68580" marR="68580" marT="0" marB="0">
                    <a:solidFill>
                      <a:srgbClr val="0E8D89">
                        <a:alpha val="37000"/>
                      </a:srgbClr>
                    </a:solidFill>
                  </a:tcPr>
                </a:tc>
                <a:tc>
                  <a:txBody>
                    <a:bodyPr/>
                    <a:lstStyle/>
                    <a:p>
                      <a:r>
                        <a:rPr lang="en-AU" sz="2400" dirty="0">
                          <a:effectLst/>
                          <a:latin typeface="Arial" panose="020B0604020202020204" pitchFamily="34" charset="0"/>
                          <a:ea typeface="Calibri" panose="020F0502020204030204" pitchFamily="34" charset="0"/>
                          <a:cs typeface="Times New Roman" panose="02020603050405020304" pitchFamily="18" charset="0"/>
                        </a:rPr>
                        <a:t>2.1 (1.6-2.7)</a:t>
                      </a:r>
                    </a:p>
                  </a:txBody>
                  <a:tcPr marL="68580" marR="68580" marT="0" marB="0">
                    <a:solidFill>
                      <a:srgbClr val="0E8D89">
                        <a:alpha val="37000"/>
                      </a:srgbClr>
                    </a:solidFill>
                  </a:tcPr>
                </a:tc>
                <a:tc>
                  <a:txBody>
                    <a:bodyPr/>
                    <a:lstStyle/>
                    <a:p>
                      <a:r>
                        <a:rPr lang="en-AU" sz="2400" dirty="0">
                          <a:effectLst/>
                          <a:latin typeface="Arial" panose="020B0604020202020204" pitchFamily="34" charset="0"/>
                          <a:ea typeface="Calibri" panose="020F0502020204030204" pitchFamily="34" charset="0"/>
                          <a:cs typeface="Times New Roman" panose="02020603050405020304" pitchFamily="18" charset="0"/>
                        </a:rPr>
                        <a:t>1.6 </a:t>
                      </a:r>
                      <a:r>
                        <a:rPr lang="en-AU" sz="2400">
                          <a:effectLst/>
                          <a:latin typeface="Arial" panose="020B0604020202020204" pitchFamily="34" charset="0"/>
                          <a:ea typeface="Calibri" panose="020F0502020204030204" pitchFamily="34" charset="0"/>
                          <a:cs typeface="Times New Roman" panose="02020603050405020304" pitchFamily="18" charset="0"/>
                        </a:rPr>
                        <a:t>(1.2-2.1)</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E8D89">
                        <a:alpha val="37000"/>
                      </a:srgbClr>
                    </a:solidFill>
                  </a:tcPr>
                </a:tc>
                <a:tc>
                  <a:txBody>
                    <a:bodyPr/>
                    <a:lstStyle/>
                    <a:p>
                      <a:endParaRPr lang="en-AU" sz="2400" kern="1200" dirty="0">
                        <a:solidFill>
                          <a:schemeClr val="dk1"/>
                        </a:solidFill>
                        <a:latin typeface="+mn-lt"/>
                        <a:ea typeface="+mn-ea"/>
                        <a:cs typeface="+mn-cs"/>
                      </a:endParaRPr>
                    </a:p>
                  </a:txBody>
                  <a:tcPr marL="68580" marR="68580" marT="0" marB="0">
                    <a:solidFill>
                      <a:srgbClr val="0E8D89">
                        <a:alpha val="37000"/>
                      </a:srgbClr>
                    </a:solidFill>
                  </a:tcPr>
                </a:tc>
                <a:extLst>
                  <a:ext uri="{0D108BD9-81ED-4DB2-BD59-A6C34878D82A}">
                    <a16:rowId xmlns:a16="http://schemas.microsoft.com/office/drawing/2014/main" val="3378699360"/>
                  </a:ext>
                </a:extLst>
              </a:tr>
              <a:tr h="1195222">
                <a:tc>
                  <a:txBody>
                    <a:bodyPr/>
                    <a:lstStyle/>
                    <a:p>
                      <a:r>
                        <a:rPr lang="en-AU" sz="2400" b="0" kern="1200" dirty="0">
                          <a:solidFill>
                            <a:schemeClr val="dk1"/>
                          </a:solidFill>
                          <a:latin typeface="+mn-lt"/>
                          <a:ea typeface="+mn-ea"/>
                          <a:cs typeface="+mn-cs"/>
                        </a:rPr>
                        <a:t>Male</a:t>
                      </a:r>
                    </a:p>
                  </a:txBody>
                  <a:tcPr marL="68580" marR="68580" marT="0" marB="0">
                    <a:solidFill>
                      <a:srgbClr val="0E8D89">
                        <a:alpha val="60000"/>
                      </a:srgbClr>
                    </a:solidFill>
                  </a:tcPr>
                </a:tc>
                <a:tc>
                  <a:txBody>
                    <a:bodyPr/>
                    <a:lstStyle/>
                    <a:p>
                      <a:r>
                        <a:rPr lang="en-AU" sz="2400" dirty="0">
                          <a:effectLst/>
                          <a:latin typeface="Arial" panose="020B0604020202020204" pitchFamily="34" charset="0"/>
                          <a:ea typeface="Calibri" panose="020F0502020204030204" pitchFamily="34" charset="0"/>
                          <a:cs typeface="Times New Roman" panose="02020603050405020304" pitchFamily="18" charset="0"/>
                        </a:rPr>
                        <a:t>1.6 (1.1-2.4)</a:t>
                      </a:r>
                    </a:p>
                  </a:txBody>
                  <a:tcPr marL="68580" marR="68580" marT="0" marB="0">
                    <a:solidFill>
                      <a:srgbClr val="0E8D89">
                        <a:alpha val="60000"/>
                      </a:srgbClr>
                    </a:solidFill>
                  </a:tcPr>
                </a:tc>
                <a:tc>
                  <a:txBody>
                    <a:bodyPr/>
                    <a:lstStyle/>
                    <a:p>
                      <a:r>
                        <a:rPr lang="en-AU" sz="2400" kern="1200" dirty="0">
                          <a:solidFill>
                            <a:schemeClr val="dk1"/>
                          </a:solidFill>
                          <a:latin typeface="+mn-lt"/>
                          <a:ea typeface="+mn-ea"/>
                          <a:cs typeface="+mn-cs"/>
                        </a:rPr>
                        <a:t>1.1 (0.7-1.7)</a:t>
                      </a:r>
                    </a:p>
                  </a:txBody>
                  <a:tcPr marL="68580" marR="68580" marT="0" marB="0">
                    <a:solidFill>
                      <a:srgbClr val="0E8D89">
                        <a:alpha val="6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kern="1200" dirty="0">
                          <a:solidFill>
                            <a:schemeClr val="dk1"/>
                          </a:solidFill>
                          <a:latin typeface="+mn-lt"/>
                          <a:ea typeface="+mn-ea"/>
                          <a:cs typeface="+mn-cs"/>
                        </a:rPr>
                        <a:t>Nonsignificant</a:t>
                      </a:r>
                    </a:p>
                    <a:p>
                      <a:endParaRPr lang="en-AU" sz="2400" kern="1200" dirty="0">
                        <a:solidFill>
                          <a:schemeClr val="dk1"/>
                        </a:solidFill>
                        <a:latin typeface="+mn-lt"/>
                        <a:ea typeface="+mn-ea"/>
                        <a:cs typeface="+mn-cs"/>
                      </a:endParaRPr>
                    </a:p>
                  </a:txBody>
                  <a:tcPr marL="68580" marR="68580" marT="0" marB="0">
                    <a:solidFill>
                      <a:srgbClr val="0E8D89">
                        <a:alpha val="60000"/>
                      </a:srgbClr>
                    </a:solidFill>
                  </a:tcPr>
                </a:tc>
                <a:extLst>
                  <a:ext uri="{0D108BD9-81ED-4DB2-BD59-A6C34878D82A}">
                    <a16:rowId xmlns:a16="http://schemas.microsoft.com/office/drawing/2014/main" val="2361673710"/>
                  </a:ext>
                </a:extLst>
              </a:tr>
            </a:tbl>
          </a:graphicData>
        </a:graphic>
      </p:graphicFrame>
      <p:sp>
        <p:nvSpPr>
          <p:cNvPr id="7" name="TextBox 6">
            <a:extLst>
              <a:ext uri="{FF2B5EF4-FFF2-40B4-BE49-F238E27FC236}">
                <a16:creationId xmlns:a16="http://schemas.microsoft.com/office/drawing/2014/main" id="{835FDBC4-14FE-2D6C-693D-94B6459D00C1}"/>
              </a:ext>
            </a:extLst>
          </p:cNvPr>
          <p:cNvSpPr txBox="1"/>
          <p:nvPr/>
        </p:nvSpPr>
        <p:spPr>
          <a:xfrm>
            <a:off x="3581399" y="9029700"/>
            <a:ext cx="135635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4C54"/>
                </a:solidFill>
                <a:effectLst/>
                <a:uLnTx/>
                <a:uFillTx/>
              </a:rPr>
              <a:t>*Adjusted for all other forms of child maltreatment to account for overlap (95% confidence intervals)</a:t>
            </a:r>
          </a:p>
        </p:txBody>
      </p:sp>
      <p:sp>
        <p:nvSpPr>
          <p:cNvPr id="6" name="Down Arrow 6">
            <a:extLst>
              <a:ext uri="{FF2B5EF4-FFF2-40B4-BE49-F238E27FC236}">
                <a16:creationId xmlns:a16="http://schemas.microsoft.com/office/drawing/2014/main" id="{A3BE14E4-BE77-7461-333E-9C17E0045316}"/>
              </a:ext>
            </a:extLst>
          </p:cNvPr>
          <p:cNvSpPr/>
          <p:nvPr/>
        </p:nvSpPr>
        <p:spPr>
          <a:xfrm>
            <a:off x="13411200" y="4593748"/>
            <a:ext cx="457200" cy="549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489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AC9A77-6AF1-EC82-AA03-1BE44DC0A8CD}"/>
              </a:ext>
            </a:extLst>
          </p:cNvPr>
          <p:cNvSpPr txBox="1">
            <a:spLocks/>
          </p:cNvSpPr>
          <p:nvPr/>
        </p:nvSpPr>
        <p:spPr>
          <a:xfrm>
            <a:off x="3581400" y="453548"/>
            <a:ext cx="13868400" cy="9529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Effect of corporal punishment on mental health</a:t>
            </a:r>
          </a:p>
        </p:txBody>
      </p:sp>
      <p:pic>
        <p:nvPicPr>
          <p:cNvPr id="6" name="Picture 10" descr="11 Reasons Why My Period Is Late - Even With a Negative Pregnancy Test">
            <a:extLst>
              <a:ext uri="{FF2B5EF4-FFF2-40B4-BE49-F238E27FC236}">
                <a16:creationId xmlns:a16="http://schemas.microsoft.com/office/drawing/2014/main" id="{9160A7AC-9024-919B-2067-040B6BB10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1691" y="2705100"/>
            <a:ext cx="3634418" cy="34981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8FAC66F-E5D0-3909-0359-0C1CBD831E1E}"/>
              </a:ext>
            </a:extLst>
          </p:cNvPr>
          <p:cNvSpPr txBox="1"/>
          <p:nvPr/>
        </p:nvSpPr>
        <p:spPr>
          <a:xfrm>
            <a:off x="3581400" y="9648786"/>
            <a:ext cx="135635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4C54"/>
                </a:solidFill>
                <a:effectLst/>
                <a:uLnTx/>
                <a:uFillTx/>
              </a:rPr>
              <a:t>*After adjusting for other child abuse and neglect</a:t>
            </a:r>
          </a:p>
        </p:txBody>
      </p:sp>
      <p:sp>
        <p:nvSpPr>
          <p:cNvPr id="8" name="TextBox 7">
            <a:extLst>
              <a:ext uri="{FF2B5EF4-FFF2-40B4-BE49-F238E27FC236}">
                <a16:creationId xmlns:a16="http://schemas.microsoft.com/office/drawing/2014/main" id="{CE33474A-873D-2F00-8DBC-351A7F025C9A}"/>
              </a:ext>
            </a:extLst>
          </p:cNvPr>
          <p:cNvSpPr txBox="1"/>
          <p:nvPr/>
        </p:nvSpPr>
        <p:spPr>
          <a:xfrm>
            <a:off x="10668000" y="6388654"/>
            <a:ext cx="7048500" cy="243143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1.6x</a:t>
            </a:r>
            <a:br>
              <a:rPr kumimoji="0" lang="en-US" sz="3600" b="0" i="0" u="none" strike="noStrike" kern="0" cap="none" spc="0" normalizeH="0" baseline="0" noProof="0" dirty="0">
                <a:ln>
                  <a:noFill/>
                </a:ln>
                <a:solidFill>
                  <a:sysClr val="windowText" lastClr="000000"/>
                </a:solidFill>
                <a:effectLst/>
                <a:uLnTx/>
                <a:uFillTx/>
              </a:rPr>
            </a:br>
            <a:r>
              <a:rPr kumimoji="0" lang="en-US" sz="3600" b="0" i="0" u="none" strike="noStrike" kern="0" cap="none" spc="0" normalizeH="0" baseline="0" noProof="0" dirty="0">
                <a:ln>
                  <a:noFill/>
                </a:ln>
                <a:solidFill>
                  <a:srgbClr val="00717E"/>
                </a:solidFill>
                <a:effectLst/>
                <a:uLnTx/>
                <a:uFillTx/>
              </a:rPr>
              <a:t>Females are significantly </a:t>
            </a:r>
            <a:br>
              <a:rPr kumimoji="0" lang="en-US" sz="3600" b="0" i="0" u="none" strike="noStrike" kern="0" cap="none" spc="0" normalizeH="0" baseline="0" noProof="0" dirty="0">
                <a:ln>
                  <a:noFill/>
                </a:ln>
                <a:solidFill>
                  <a:srgbClr val="00717E"/>
                </a:solidFill>
                <a:effectLst/>
                <a:uLnTx/>
                <a:uFillTx/>
              </a:rPr>
            </a:br>
            <a:r>
              <a:rPr kumimoji="0" lang="en-US" sz="3600" b="0" i="0" u="none" strike="noStrike" kern="0" cap="none" spc="0" normalizeH="0" baseline="0" noProof="0" dirty="0">
                <a:ln>
                  <a:noFill/>
                </a:ln>
                <a:solidFill>
                  <a:srgbClr val="00717E"/>
                </a:solidFill>
                <a:effectLst/>
                <a:uLnTx/>
                <a:uFillTx/>
              </a:rPr>
              <a:t>more likely to report </a:t>
            </a:r>
            <a:r>
              <a:rPr kumimoji="0" lang="en-US" sz="3600" b="0" i="0" u="none" strike="noStrike" kern="0" cap="none" spc="0" normalizeH="0" baseline="0" noProof="0" dirty="0" err="1">
                <a:ln>
                  <a:noFill/>
                </a:ln>
                <a:solidFill>
                  <a:srgbClr val="00717E"/>
                </a:solidFill>
                <a:effectLst/>
                <a:uLnTx/>
                <a:uFillTx/>
              </a:rPr>
              <a:t>Generalised</a:t>
            </a:r>
            <a:r>
              <a:rPr kumimoji="0" lang="en-US" sz="3600" b="0" i="0" u="none" strike="noStrike" kern="0" cap="none" spc="0" normalizeH="0" baseline="0" noProof="0" dirty="0">
                <a:ln>
                  <a:noFill/>
                </a:ln>
                <a:solidFill>
                  <a:srgbClr val="00717E"/>
                </a:solidFill>
                <a:effectLst/>
                <a:uLnTx/>
                <a:uFillTx/>
              </a:rPr>
              <a:t> Anxiety Disorder</a:t>
            </a:r>
          </a:p>
        </p:txBody>
      </p:sp>
      <p:sp>
        <p:nvSpPr>
          <p:cNvPr id="2" name="TextBox 1">
            <a:extLst>
              <a:ext uri="{FF2B5EF4-FFF2-40B4-BE49-F238E27FC236}">
                <a16:creationId xmlns:a16="http://schemas.microsoft.com/office/drawing/2014/main" id="{C98E05C0-9554-3D42-19C1-1F95B8928785}"/>
              </a:ext>
            </a:extLst>
          </p:cNvPr>
          <p:cNvSpPr txBox="1"/>
          <p:nvPr/>
        </p:nvSpPr>
        <p:spPr>
          <a:xfrm>
            <a:off x="3596640" y="6456365"/>
            <a:ext cx="6324600" cy="2363724"/>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1.7x &amp; 1.6x</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717E"/>
                </a:solidFill>
                <a:effectLst/>
                <a:uLnTx/>
                <a:uFillTx/>
              </a:rPr>
              <a:t>Males were more likely to develop depression (1.7) </a:t>
            </a:r>
            <a:br>
              <a:rPr kumimoji="0" lang="en-US" sz="3600" b="0" i="0" u="none" strike="noStrike" kern="0" cap="none" spc="0" normalizeH="0" baseline="0" noProof="0" dirty="0">
                <a:ln>
                  <a:noFill/>
                </a:ln>
                <a:solidFill>
                  <a:srgbClr val="00717E"/>
                </a:solidFill>
                <a:effectLst/>
                <a:uLnTx/>
                <a:uFillTx/>
              </a:rPr>
            </a:br>
            <a:r>
              <a:rPr kumimoji="0" lang="en-US" sz="3600" b="0" i="0" u="none" strike="noStrike" kern="0" cap="none" spc="0" normalizeH="0" baseline="0" noProof="0" dirty="0">
                <a:ln>
                  <a:noFill/>
                </a:ln>
                <a:solidFill>
                  <a:srgbClr val="00717E"/>
                </a:solidFill>
                <a:effectLst/>
                <a:uLnTx/>
                <a:uFillTx/>
              </a:rPr>
              <a:t>and anxiety (1.6)</a:t>
            </a:r>
            <a:endParaRPr kumimoji="0" lang="en-AU" sz="3600" b="0" i="0" u="none" strike="noStrike" kern="0" cap="none" spc="0" normalizeH="0" baseline="0" noProof="0" dirty="0">
              <a:ln>
                <a:noFill/>
              </a:ln>
              <a:solidFill>
                <a:srgbClr val="00717E"/>
              </a:solidFill>
              <a:effectLst/>
              <a:uLnTx/>
              <a:uFillTx/>
            </a:endParaRPr>
          </a:p>
        </p:txBody>
      </p:sp>
      <p:pic>
        <p:nvPicPr>
          <p:cNvPr id="1026" name="Picture 2" descr="frustration Icon 163554">
            <a:extLst>
              <a:ext uri="{FF2B5EF4-FFF2-40B4-BE49-F238E27FC236}">
                <a16:creationId xmlns:a16="http://schemas.microsoft.com/office/drawing/2014/main" id="{13979EE7-A729-427E-8168-4E69ED5C8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82225"/>
            <a:ext cx="4091940" cy="409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126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AC9A77-6AF1-EC82-AA03-1BE44DC0A8CD}"/>
              </a:ext>
            </a:extLst>
          </p:cNvPr>
          <p:cNvSpPr txBox="1">
            <a:spLocks/>
          </p:cNvSpPr>
          <p:nvPr/>
        </p:nvSpPr>
        <p:spPr>
          <a:xfrm>
            <a:off x="3581400" y="453548"/>
            <a:ext cx="14478000" cy="12609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Belief in need for corporal punishment is lower in younger age groups</a:t>
            </a:r>
          </a:p>
        </p:txBody>
      </p:sp>
      <p:sp>
        <p:nvSpPr>
          <p:cNvPr id="8" name="TextBox 7">
            <a:extLst>
              <a:ext uri="{FF2B5EF4-FFF2-40B4-BE49-F238E27FC236}">
                <a16:creationId xmlns:a16="http://schemas.microsoft.com/office/drawing/2014/main" id="{67C845AF-4D9A-FFD0-AC81-7BB5D4954421}"/>
              </a:ext>
            </a:extLst>
          </p:cNvPr>
          <p:cNvSpPr txBox="1"/>
          <p:nvPr/>
        </p:nvSpPr>
        <p:spPr>
          <a:xfrm>
            <a:off x="1066800" y="5162550"/>
            <a:ext cx="2133600"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4C54"/>
                </a:solidFill>
                <a:effectLst/>
                <a:uLnTx/>
                <a:uFillTx/>
              </a:rPr>
              <a:t>% agreeing that corporal punishment is necessary to raise a child</a:t>
            </a:r>
          </a:p>
        </p:txBody>
      </p:sp>
      <p:graphicFrame>
        <p:nvGraphicFramePr>
          <p:cNvPr id="9" name="Chart 8">
            <a:extLst>
              <a:ext uri="{FF2B5EF4-FFF2-40B4-BE49-F238E27FC236}">
                <a16:creationId xmlns:a16="http://schemas.microsoft.com/office/drawing/2014/main" id="{BB02E8F2-619A-9DB0-CF0C-5ADC1ED18BBC}"/>
              </a:ext>
            </a:extLst>
          </p:cNvPr>
          <p:cNvGraphicFramePr/>
          <p:nvPr/>
        </p:nvGraphicFramePr>
        <p:xfrm>
          <a:off x="3228755" y="2172578"/>
          <a:ext cx="13992445" cy="6857121"/>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02537CC3-F572-8172-100B-B2E2EBBF1115}"/>
              </a:ext>
            </a:extLst>
          </p:cNvPr>
          <p:cNvSpPr txBox="1"/>
          <p:nvPr/>
        </p:nvSpPr>
        <p:spPr>
          <a:xfrm>
            <a:off x="9144000" y="9029699"/>
            <a:ext cx="33528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4C54"/>
                </a:solidFill>
                <a:effectLst/>
                <a:uLnTx/>
                <a:uFillTx/>
              </a:rPr>
              <a:t>Age group by years</a:t>
            </a:r>
          </a:p>
        </p:txBody>
      </p:sp>
    </p:spTree>
    <p:extLst>
      <p:ext uri="{BB962C8B-B14F-4D97-AF65-F5344CB8AC3E}">
        <p14:creationId xmlns:p14="http://schemas.microsoft.com/office/powerpoint/2010/main" val="329754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AC9A77-6AF1-EC82-AA03-1BE44DC0A8CD}"/>
              </a:ext>
            </a:extLst>
          </p:cNvPr>
          <p:cNvSpPr txBox="1">
            <a:spLocks/>
          </p:cNvSpPr>
          <p:nvPr/>
        </p:nvSpPr>
        <p:spPr>
          <a:xfrm>
            <a:off x="3581400" y="453548"/>
            <a:ext cx="13868400" cy="9529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Take home messages </a:t>
            </a:r>
          </a:p>
        </p:txBody>
      </p:sp>
      <p:graphicFrame>
        <p:nvGraphicFramePr>
          <p:cNvPr id="9" name="Content Placeholder 3">
            <a:extLst>
              <a:ext uri="{FF2B5EF4-FFF2-40B4-BE49-F238E27FC236}">
                <a16:creationId xmlns:a16="http://schemas.microsoft.com/office/drawing/2014/main" id="{C89F0918-3C83-81EF-36A9-4CDBE563A1A9}"/>
              </a:ext>
            </a:extLst>
          </p:cNvPr>
          <p:cNvGraphicFramePr>
            <a:graphicFrameLocks/>
          </p:cNvGraphicFramePr>
          <p:nvPr/>
        </p:nvGraphicFramePr>
        <p:xfrm>
          <a:off x="10846982" y="2079858"/>
          <a:ext cx="7185837" cy="4950473"/>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AB43D11C-2388-AD3C-70B1-38B9BDCF4844}"/>
              </a:ext>
            </a:extLst>
          </p:cNvPr>
          <p:cNvSpPr txBox="1"/>
          <p:nvPr/>
        </p:nvSpPr>
        <p:spPr>
          <a:xfrm>
            <a:off x="11957906" y="7429500"/>
            <a:ext cx="4963988" cy="110799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4C54"/>
                </a:solidFill>
                <a:effectLst/>
                <a:uLnTx/>
                <a:uFillTx/>
              </a:rPr>
              <a:t>61% of youth (16-24 year-olds) </a:t>
            </a:r>
            <a:br>
              <a:rPr kumimoji="0" lang="en-US" sz="2400" b="0" i="0" u="none" strike="noStrike" kern="0" cap="none" spc="0" normalizeH="0" baseline="0" noProof="0" dirty="0">
                <a:ln>
                  <a:noFill/>
                </a:ln>
                <a:solidFill>
                  <a:srgbClr val="004C54"/>
                </a:solidFill>
                <a:effectLst/>
                <a:uLnTx/>
                <a:uFillTx/>
              </a:rPr>
            </a:br>
            <a:r>
              <a:rPr kumimoji="0" lang="en-US" sz="2400" b="0" i="0" u="none" strike="noStrike" kern="0" cap="none" spc="0" normalizeH="0" baseline="0" noProof="0" dirty="0">
                <a:ln>
                  <a:noFill/>
                </a:ln>
                <a:solidFill>
                  <a:srgbClr val="004C54"/>
                </a:solidFill>
                <a:effectLst/>
                <a:uLnTx/>
                <a:uFillTx/>
              </a:rPr>
              <a:t>experience corporal punishment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endParaRPr>
          </a:p>
        </p:txBody>
      </p:sp>
      <p:sp>
        <p:nvSpPr>
          <p:cNvPr id="3" name="TextBox 2">
            <a:extLst>
              <a:ext uri="{FF2B5EF4-FFF2-40B4-BE49-F238E27FC236}">
                <a16:creationId xmlns:a16="http://schemas.microsoft.com/office/drawing/2014/main" id="{D559F7B8-BD02-F39C-0826-0D2A2AF48396}"/>
              </a:ext>
            </a:extLst>
          </p:cNvPr>
          <p:cNvSpPr txBox="1"/>
          <p:nvPr/>
        </p:nvSpPr>
        <p:spPr>
          <a:xfrm>
            <a:off x="3429000" y="1404285"/>
            <a:ext cx="8001000" cy="848437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2400"/>
              </a:spcAft>
              <a:buClrTx/>
              <a:buSzTx/>
              <a:buFont typeface="Arial" panose="020B0604020202020204" pitchFamily="34" charset="0"/>
              <a:buChar char="•"/>
              <a:tabLst/>
              <a:defRPr/>
            </a:pPr>
            <a:r>
              <a:rPr kumimoji="0" lang="en-US" altLang="en-US" sz="3000" b="0" i="0" u="none" strike="noStrike" kern="0" cap="none" spc="0" normalizeH="0" baseline="0" noProof="0" dirty="0">
                <a:ln>
                  <a:noFill/>
                </a:ln>
                <a:solidFill>
                  <a:srgbClr val="00717E"/>
                </a:solidFill>
                <a:effectLst/>
                <a:uLnTx/>
                <a:uFillTx/>
                <a:latin typeface="Arial" panose="020B0604020202020204" pitchFamily="34" charset="0"/>
                <a:cs typeface="Arial" panose="020B0604020202020204" pitchFamily="34" charset="0"/>
              </a:rPr>
              <a:t>Experience of corporal punishment in Australian youth is common (around 61%)</a:t>
            </a:r>
            <a:endParaRPr kumimoji="0" lang="en-US" sz="30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24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Corporal punishment places kids at greater odds of mental health problems</a:t>
            </a:r>
          </a:p>
          <a:p>
            <a:pPr marL="228600" marR="0" lvl="0" indent="-228600" algn="l" defTabSz="914400" rtl="0" eaLnBrk="1" fontAlgn="auto" latinLnBrk="0" hangingPunct="1">
              <a:lnSpc>
                <a:spcPct val="90000"/>
              </a:lnSpc>
              <a:spcBef>
                <a:spcPts val="1000"/>
              </a:spcBef>
              <a:spcAft>
                <a:spcPts val="24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Children deserve violence-free childhoods</a:t>
            </a:r>
          </a:p>
          <a:p>
            <a:pPr marL="228600" marR="0" lvl="0" indent="-228600" algn="l" defTabSz="914400" rtl="0" eaLnBrk="1" fontAlgn="auto" latinLnBrk="0" hangingPunct="1">
              <a:lnSpc>
                <a:spcPct val="90000"/>
              </a:lnSpc>
              <a:spcBef>
                <a:spcPts val="1000"/>
              </a:spcBef>
              <a:spcAft>
                <a:spcPts val="2400"/>
              </a:spcAft>
              <a:buClrTx/>
              <a:buSzTx/>
              <a:buFont typeface="Arial" panose="020B0604020202020204" pitchFamily="34" charset="0"/>
              <a:buChar char="•"/>
              <a:tabLst/>
              <a:defRPr/>
            </a:pPr>
            <a:r>
              <a:rPr kumimoji="0" lang="en-US" altLang="en-US" sz="3000" b="0" i="0" u="none" strike="noStrike" kern="0" cap="none" spc="0" normalizeH="0" baseline="0" noProof="0" dirty="0">
                <a:ln>
                  <a:noFill/>
                </a:ln>
                <a:solidFill>
                  <a:srgbClr val="00717E"/>
                </a:solidFill>
                <a:effectLst/>
                <a:uLnTx/>
                <a:uFillTx/>
                <a:latin typeface="Arial" panose="020B0604020202020204" pitchFamily="34" charset="0"/>
                <a:cs typeface="Arial" panose="020B0604020202020204" pitchFamily="34" charset="0"/>
              </a:rPr>
              <a:t>Support for the need for corporal punishment to raise children is declining dramatically by age, suggesting potential community readiness for change</a:t>
            </a:r>
          </a:p>
          <a:p>
            <a:pPr marL="228600" marR="0" lvl="0" indent="-228600" algn="l" defTabSz="914400" rtl="0" eaLnBrk="1" fontAlgn="auto" latinLnBrk="0" hangingPunct="1">
              <a:lnSpc>
                <a:spcPct val="90000"/>
              </a:lnSpc>
              <a:spcBef>
                <a:spcPts val="1000"/>
              </a:spcBef>
              <a:spcAft>
                <a:spcPts val="24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2019 United Nations Committee on the Rights of the Child urged Australia to </a:t>
            </a:r>
            <a:r>
              <a:rPr kumimoji="0" lang="en-US" sz="3000" b="1"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prohibit</a:t>
            </a:r>
            <a:r>
              <a:rPr kumimoji="0" lang="en-US" sz="30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 corporal punishment in all settings and to </a:t>
            </a:r>
            <a:r>
              <a:rPr kumimoji="0" lang="en-US" sz="3000" b="1"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raise awareness </a:t>
            </a:r>
            <a:r>
              <a:rPr kumimoji="0" lang="en-US" sz="3000" b="0" i="0" u="none" strike="noStrike" kern="1200" cap="none" spc="0" normalizeH="0" baseline="0" noProof="0" dirty="0">
                <a:ln>
                  <a:noFill/>
                </a:ln>
                <a:solidFill>
                  <a:srgbClr val="00717E"/>
                </a:solidFill>
                <a:effectLst/>
                <a:uLnTx/>
                <a:uFillTx/>
                <a:latin typeface="Arial" panose="020B0604020202020204" pitchFamily="34" charset="0"/>
                <a:ea typeface="+mn-ea"/>
                <a:cs typeface="Arial" panose="020B0604020202020204" pitchFamily="34" charset="0"/>
              </a:rPr>
              <a:t>of the adverse consequences of corporal punishment and promote positive alternative forms of discipline</a:t>
            </a:r>
            <a:endParaRPr kumimoji="0" lang="en-AU" sz="30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71370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C742CC74-948D-4309-A314-13058E531503}"/>
              </a:ext>
            </a:extLst>
          </p:cNvPr>
          <p:cNvSpPr txBox="1">
            <a:spLocks/>
          </p:cNvSpPr>
          <p:nvPr/>
        </p:nvSpPr>
        <p:spPr>
          <a:xfrm>
            <a:off x="5638800" y="3432944"/>
            <a:ext cx="11963400" cy="1538883"/>
          </a:xfrm>
          <a:prstGeom prst="rect">
            <a:avLst/>
          </a:prstGeom>
        </p:spPr>
        <p:txBody>
          <a:bodyPr wrap="square" lIns="0" tIns="0" rIns="0" bIns="0">
            <a:spAutoFit/>
          </a:bodyPr>
          <a:lstStyle>
            <a:lvl1pPr>
              <a:defRPr sz="7200" b="1">
                <a:solidFill>
                  <a:srgbClr val="00717E"/>
                </a:solidFill>
                <a:latin typeface="Arial" panose="020B0604020202020204" pitchFamily="34" charset="0"/>
                <a:ea typeface="+mj-ea"/>
                <a:cs typeface="Arial" panose="020B0604020202020204"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t>Alternatives to Corporal Punishment</a:t>
            </a:r>
            <a:br>
              <a:rPr kumimoji="0" lang="en-US" sz="5000" b="1" i="0" u="none" strike="noStrike" kern="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rPr>
            </a:br>
            <a:endParaRPr kumimoji="0" lang="en-AU" sz="5000" b="1" i="0" u="none" strike="noStrike" kern="0" cap="none" spc="0" normalizeH="0" baseline="0" noProof="0" dirty="0">
              <a:ln>
                <a:noFill/>
              </a:ln>
              <a:solidFill>
                <a:srgbClr val="00717E"/>
              </a:solidFill>
              <a:effectLst/>
              <a:uLnTx/>
              <a:uFillTx/>
              <a:latin typeface="Arial" panose="020B0604020202020204" pitchFamily="34" charset="0"/>
              <a:ea typeface="+mj-ea"/>
              <a:cs typeface="Arial" panose="020B0604020202020204" pitchFamily="34" charset="0"/>
            </a:endParaRPr>
          </a:p>
        </p:txBody>
      </p:sp>
      <p:sp>
        <p:nvSpPr>
          <p:cNvPr id="5" name="Rectangle 11">
            <a:extLst>
              <a:ext uri="{FF2B5EF4-FFF2-40B4-BE49-F238E27FC236}">
                <a16:creationId xmlns:a16="http://schemas.microsoft.com/office/drawing/2014/main" id="{5A48C65C-A7D9-462A-8267-D729FF88282F}"/>
              </a:ext>
            </a:extLst>
          </p:cNvPr>
          <p:cNvSpPr>
            <a:spLocks noChangeArrowheads="1"/>
          </p:cNvSpPr>
          <p:nvPr/>
        </p:nvSpPr>
        <p:spPr bwMode="auto">
          <a:xfrm>
            <a:off x="5638800" y="5315174"/>
            <a:ext cx="11049000" cy="340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AU" altLang="en-US" sz="4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David Hawes, PhD</a:t>
            </a:r>
          </a:p>
          <a:p>
            <a:pPr marL="0" marR="0" lvl="0" indent="0" defTabSz="914400" eaLnBrk="1" fontAlgn="auto" latinLnBrk="0" hangingPunct="1">
              <a:lnSpc>
                <a:spcPct val="100000"/>
              </a:lnSpc>
              <a:spcBef>
                <a:spcPts val="900"/>
              </a:spcBef>
              <a:spcAft>
                <a:spcPts val="0"/>
              </a:spcAft>
              <a:buClrTx/>
              <a:buSzTx/>
              <a:buFontTx/>
              <a:buNone/>
              <a:tabLst/>
              <a:defRPr/>
            </a:pPr>
            <a:endParaRPr kumimoji="0" lang="en-AU" altLang="en-US" sz="750" b="0" i="0" u="none" strike="noStrike" kern="0" cap="none" spc="0" normalizeH="0" baseline="0" noProof="0" dirty="0">
              <a:ln>
                <a:noFill/>
              </a:ln>
              <a:solidFill>
                <a:prstClr val="black"/>
              </a:solidFill>
              <a:effectLst/>
              <a:uLnTx/>
              <a:uFillTx/>
              <a:latin typeface="Arial Narrow" panose="020B0606020202030204" pitchFamily="34" charset="0"/>
            </a:endParaRPr>
          </a:p>
          <a:p>
            <a:pPr marL="0" marR="0" lvl="0" indent="0" defTabSz="914400" eaLnBrk="1" fontAlgn="auto" latinLnBrk="0" hangingPunct="1">
              <a:lnSpc>
                <a:spcPct val="100000"/>
              </a:lnSpc>
              <a:spcBef>
                <a:spcPts val="900"/>
              </a:spcBef>
              <a:spcAft>
                <a:spcPts val="0"/>
              </a:spcAft>
              <a:buClrTx/>
              <a:buSzTx/>
              <a:buFontTx/>
              <a:buNone/>
              <a:tabLst/>
              <a:defRPr/>
            </a:pPr>
            <a:r>
              <a:rPr kumimoji="0" lang="en-AU" altLang="en-US" sz="3200" b="0" i="0" u="none" strike="noStrike" kern="0" cap="none" spc="0" normalizeH="0" baseline="0" noProof="0" dirty="0">
                <a:ln>
                  <a:noFill/>
                </a:ln>
                <a:solidFill>
                  <a:prstClr val="black"/>
                </a:solidFill>
                <a:effectLst/>
                <a:uLnTx/>
                <a:uFillTx/>
                <a:latin typeface="Arial Narrow" panose="020B0606020202030204" pitchFamily="34" charset="0"/>
              </a:rPr>
              <a:t>Professor of Clinical Psychology </a:t>
            </a:r>
          </a:p>
          <a:p>
            <a:pPr marL="0" marR="0" lvl="0" indent="0" defTabSz="914400" eaLnBrk="1" fontAlgn="auto" latinLnBrk="0" hangingPunct="1">
              <a:lnSpc>
                <a:spcPct val="100000"/>
              </a:lnSpc>
              <a:spcBef>
                <a:spcPts val="900"/>
              </a:spcBef>
              <a:spcAft>
                <a:spcPts val="0"/>
              </a:spcAft>
              <a:buClrTx/>
              <a:buSzTx/>
              <a:buFontTx/>
              <a:buNone/>
              <a:tabLst/>
              <a:defRPr/>
            </a:pPr>
            <a:r>
              <a:rPr kumimoji="0" lang="en-AU" altLang="en-US" sz="3200" b="0" i="0" u="none" strike="noStrike" kern="0" cap="none" spc="0" normalizeH="0" baseline="0" noProof="0" dirty="0">
                <a:ln>
                  <a:noFill/>
                </a:ln>
                <a:solidFill>
                  <a:prstClr val="black"/>
                </a:solidFill>
                <a:effectLst/>
                <a:uLnTx/>
                <a:uFillTx/>
                <a:latin typeface="Arial Narrow" panose="020B0606020202030204" pitchFamily="34" charset="0"/>
              </a:rPr>
              <a:t>School of Psychology, University of Sydney</a:t>
            </a:r>
          </a:p>
          <a:p>
            <a:pPr marL="0" marR="0" lvl="0" indent="0" defTabSz="914400" eaLnBrk="1" fontAlgn="auto" latinLnBrk="0" hangingPunct="1">
              <a:lnSpc>
                <a:spcPct val="100000"/>
              </a:lnSpc>
              <a:spcBef>
                <a:spcPts val="900"/>
              </a:spcBef>
              <a:spcAft>
                <a:spcPts val="0"/>
              </a:spcAft>
              <a:buClrTx/>
              <a:buSzTx/>
              <a:buFontTx/>
              <a:buNone/>
              <a:tabLst/>
              <a:defRPr/>
            </a:pPr>
            <a:r>
              <a:rPr kumimoji="0" lang="en-AU" altLang="en-US" sz="3200" b="0" i="0" u="none" strike="noStrike" kern="0" cap="none" spc="0" normalizeH="0" baseline="0" noProof="0" dirty="0">
                <a:ln>
                  <a:noFill/>
                </a:ln>
                <a:solidFill>
                  <a:prstClr val="black"/>
                </a:solidFill>
                <a:effectLst/>
                <a:uLnTx/>
                <a:uFillTx/>
                <a:latin typeface="Arial Narrow" panose="020B0606020202030204" pitchFamily="34" charset="0"/>
              </a:rPr>
              <a:t>david.hawes@sydney.edu.au      @David_J_Hawes</a:t>
            </a:r>
          </a:p>
          <a:p>
            <a:pPr marL="0" marR="0" lvl="0" indent="0" defTabSz="914400" eaLnBrk="1" fontAlgn="auto" latinLnBrk="0" hangingPunct="1">
              <a:lnSpc>
                <a:spcPct val="100000"/>
              </a:lnSpc>
              <a:spcBef>
                <a:spcPts val="900"/>
              </a:spcBef>
              <a:spcAft>
                <a:spcPts val="0"/>
              </a:spcAft>
              <a:buClrTx/>
              <a:buSzTx/>
              <a:buFontTx/>
              <a:buNone/>
              <a:tabLst/>
              <a:defRPr/>
            </a:pPr>
            <a:r>
              <a:rPr kumimoji="0" lang="en-AU" altLang="en-US" sz="3200" b="0" i="0" u="none" strike="noStrike" kern="0" cap="none" spc="0" normalizeH="0" baseline="0" noProof="0" dirty="0">
                <a:ln>
                  <a:noFill/>
                </a:ln>
                <a:solidFill>
                  <a:prstClr val="black"/>
                </a:solidFill>
                <a:effectLst/>
                <a:uLnTx/>
                <a:uFillTx/>
                <a:latin typeface="Arial Narrow" panose="020B0606020202030204" pitchFamily="34" charset="0"/>
              </a:rPr>
              <a:t>     </a:t>
            </a:r>
          </a:p>
        </p:txBody>
      </p:sp>
      <p:pic>
        <p:nvPicPr>
          <p:cNvPr id="1026" name="Picture 2" descr="Twitter Logo transparent PNG - StickPNG">
            <a:extLst>
              <a:ext uri="{FF2B5EF4-FFF2-40B4-BE49-F238E27FC236}">
                <a16:creationId xmlns:a16="http://schemas.microsoft.com/office/drawing/2014/main" id="{637F10E0-5D8B-4470-8266-A49912F00A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600" y="7581900"/>
            <a:ext cx="524605" cy="5246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iversity Of Sydney – HISTORICAL ORDERS 1995 to December 2019 Graduation  Ceremony Video Recording on USB or DVD – Ambassador Productions">
            <a:extLst>
              <a:ext uri="{FF2B5EF4-FFF2-40B4-BE49-F238E27FC236}">
                <a16:creationId xmlns:a16="http://schemas.microsoft.com/office/drawing/2014/main" id="{34556370-8CB3-416D-93EF-0EB5AA46AB5F}"/>
              </a:ext>
            </a:extLst>
          </p:cNvPr>
          <p:cNvPicPr>
            <a:picLocks noChangeAspect="1" noChangeArrowheads="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15240000" y="239490"/>
            <a:ext cx="1989137" cy="1989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907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nnovation Evaluation Criteria: What is the Best Criteria to Evaluate  Ideas? | IdeaScale">
            <a:extLst>
              <a:ext uri="{FF2B5EF4-FFF2-40B4-BE49-F238E27FC236}">
                <a16:creationId xmlns:a16="http://schemas.microsoft.com/office/drawing/2014/main" id="{55AA5E63-7D67-4A2E-9666-26EED668F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10363200" cy="7772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p:txBody>
          <a:bodyPr/>
          <a:lstStyle/>
          <a:p>
            <a:r>
              <a:rPr lang="en-US" dirty="0"/>
              <a:t>EFFECTIVE DISCIPLINE: KEY CRITERIA</a:t>
            </a:r>
            <a:br>
              <a:rPr lang="en-US" dirty="0"/>
            </a:br>
            <a:endParaRPr lang="en-US" dirty="0"/>
          </a:p>
        </p:txBody>
      </p:sp>
      <p:pic>
        <p:nvPicPr>
          <p:cNvPr id="4" name="Picture 2" descr="University Of Sydney – HISTORICAL ORDERS 1995 to December 2019 Graduation  Ceremony Video Recording on USB or DVD – Ambassador Productions">
            <a:extLst>
              <a:ext uri="{FF2B5EF4-FFF2-40B4-BE49-F238E27FC236}">
                <a16:creationId xmlns:a16="http://schemas.microsoft.com/office/drawing/2014/main" id="{264DE9C1-C3BA-40CB-8BBD-FB04F98F5BA7}"/>
              </a:ext>
            </a:extLst>
          </p:cNvPr>
          <p:cNvPicPr>
            <a:picLocks noChangeAspect="1" noChangeArrowheads="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15240000" y="239490"/>
            <a:ext cx="1989137" cy="19891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0238C6F-21D1-48DB-B81F-E85E1607336B}"/>
              </a:ext>
            </a:extLst>
          </p:cNvPr>
          <p:cNvSpPr txBox="1"/>
          <p:nvPr/>
        </p:nvSpPr>
        <p:spPr>
          <a:xfrm>
            <a:off x="7086600" y="2756869"/>
            <a:ext cx="12192000" cy="5045164"/>
          </a:xfrm>
          <a:prstGeom prst="rect">
            <a:avLst/>
          </a:prstGeom>
          <a:noFill/>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AU"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1. Safe </a:t>
            </a:r>
          </a:p>
          <a:p>
            <a:pPr marL="0" marR="0" lvl="0" indent="0" defTabSz="914400" eaLnBrk="1" fontAlgn="auto" latinLnBrk="0" hangingPunct="1">
              <a:lnSpc>
                <a:spcPct val="150000"/>
              </a:lnSpc>
              <a:spcBef>
                <a:spcPts val="0"/>
              </a:spcBef>
              <a:spcAft>
                <a:spcPts val="0"/>
              </a:spcAft>
              <a:buClrTx/>
              <a:buSzTx/>
              <a:buFontTx/>
              <a:buNone/>
              <a:tabLst/>
              <a:defRPr/>
            </a:pPr>
            <a:r>
              <a:rPr kumimoji="0" lang="en-AU"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2. Age appropriate </a:t>
            </a:r>
          </a:p>
          <a:p>
            <a:pPr marL="0" marR="0" lvl="0" indent="0" defTabSz="914400" eaLnBrk="1" fontAlgn="auto" latinLnBrk="0" hangingPunct="1">
              <a:lnSpc>
                <a:spcPct val="150000"/>
              </a:lnSpc>
              <a:spcBef>
                <a:spcPts val="0"/>
              </a:spcBef>
              <a:spcAft>
                <a:spcPts val="0"/>
              </a:spcAft>
              <a:buClrTx/>
              <a:buSzTx/>
              <a:buFontTx/>
              <a:buNone/>
              <a:tabLst/>
              <a:defRPr/>
            </a:pPr>
            <a:r>
              <a:rPr kumimoji="0" lang="en-AU"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3. Effective in short- </a:t>
            </a:r>
            <a:r>
              <a:rPr kumimoji="0" lang="en-AU" sz="4400" b="0" i="0" u="sng"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and</a:t>
            </a:r>
            <a:r>
              <a:rPr kumimoji="0" lang="en-AU"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long-term </a:t>
            </a:r>
          </a:p>
          <a:p>
            <a:pPr marL="0" marR="0" lvl="0" indent="0" defTabSz="914400" eaLnBrk="1" fontAlgn="auto" latinLnBrk="0" hangingPunct="1">
              <a:lnSpc>
                <a:spcPct val="150000"/>
              </a:lnSpc>
              <a:spcBef>
                <a:spcPts val="0"/>
              </a:spcBef>
              <a:spcAft>
                <a:spcPts val="0"/>
              </a:spcAft>
              <a:buClrTx/>
              <a:buSzTx/>
              <a:buFontTx/>
              <a:buNone/>
              <a:tabLst/>
              <a:defRPr/>
            </a:pPr>
            <a:r>
              <a:rPr kumimoji="0" lang="en-AU"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4. Benefits extend to child </a:t>
            </a:r>
            <a:r>
              <a:rPr kumimoji="0" lang="en-AU" sz="4400" b="0" i="0" u="sng"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and</a:t>
            </a:r>
            <a:r>
              <a:rPr kumimoji="0" lang="en-AU"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parent</a:t>
            </a:r>
          </a:p>
          <a:p>
            <a:pPr marL="0" marR="0" lvl="0" indent="0" defTabSz="914400" eaLnBrk="1" fontAlgn="auto" latinLnBrk="0" hangingPunct="1">
              <a:lnSpc>
                <a:spcPct val="150000"/>
              </a:lnSpc>
              <a:spcBef>
                <a:spcPts val="0"/>
              </a:spcBef>
              <a:spcAft>
                <a:spcPts val="0"/>
              </a:spcAft>
              <a:buClrTx/>
              <a:buSzTx/>
              <a:buFontTx/>
              <a:buNone/>
              <a:tabLst/>
              <a:defRPr/>
            </a:pPr>
            <a:r>
              <a:rPr kumimoji="0" lang="en-AU"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5. Supported by intervention research</a:t>
            </a:r>
          </a:p>
        </p:txBody>
      </p:sp>
    </p:spTree>
    <p:extLst>
      <p:ext uri="{BB962C8B-B14F-4D97-AF65-F5344CB8AC3E}">
        <p14:creationId xmlns:p14="http://schemas.microsoft.com/office/powerpoint/2010/main" val="1264846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a:xfrm>
            <a:off x="3200400" y="1181100"/>
            <a:ext cx="14020800" cy="1989137"/>
          </a:xfrm>
        </p:spPr>
        <p:txBody>
          <a:bodyPr/>
          <a:lstStyle/>
          <a:p>
            <a:r>
              <a:rPr lang="en-US" sz="5400" dirty="0"/>
              <a:t>Beginning with a review of the evidence…</a:t>
            </a:r>
          </a:p>
        </p:txBody>
      </p:sp>
      <p:sp>
        <p:nvSpPr>
          <p:cNvPr id="3" name="Content Placeholder 2">
            <a:extLst>
              <a:ext uri="{FF2B5EF4-FFF2-40B4-BE49-F238E27FC236}">
                <a16:creationId xmlns:a16="http://schemas.microsoft.com/office/drawing/2014/main" id="{D1D7B2ED-2758-59FE-DDDB-2C708C77D4AF}"/>
              </a:ext>
            </a:extLst>
          </p:cNvPr>
          <p:cNvSpPr>
            <a:spLocks noGrp="1"/>
          </p:cNvSpPr>
          <p:nvPr>
            <p:ph idx="1"/>
          </p:nvPr>
        </p:nvSpPr>
        <p:spPr/>
        <p:txBody>
          <a:bodyPr/>
          <a:lstStyle/>
          <a:p>
            <a:r>
              <a:rPr lang="en-US" sz="4000" b="1" dirty="0"/>
              <a:t>Corporal Punishment of Children in Australia: The Evidence-Based Case for Legislative Reform</a:t>
            </a:r>
            <a:endParaRPr lang="en-AU" sz="4000" b="1" dirty="0"/>
          </a:p>
          <a:p>
            <a:endParaRPr lang="en-AU" dirty="0"/>
          </a:p>
          <a:p>
            <a:r>
              <a:rPr lang="en-AU" dirty="0"/>
              <a:t>Sophie S. Havighurst, Ben Mathews, Frances L. Doyle, </a:t>
            </a:r>
            <a:r>
              <a:rPr lang="en-AU" dirty="0" err="1"/>
              <a:t>Divna</a:t>
            </a:r>
            <a:r>
              <a:rPr lang="en-AU" dirty="0"/>
              <a:t> M. Haslam, Karl </a:t>
            </a:r>
            <a:r>
              <a:rPr lang="en-AU" dirty="0" err="1"/>
              <a:t>Andriessen</a:t>
            </a:r>
            <a:r>
              <a:rPr lang="en-AU" dirty="0"/>
              <a:t>, Carmen </a:t>
            </a:r>
            <a:r>
              <a:rPr lang="en-AU" dirty="0" err="1"/>
              <a:t>Cubillo</a:t>
            </a:r>
            <a:r>
              <a:rPr lang="en-AU" dirty="0"/>
              <a:t>, Sharon Dawe, David J. Hawes, Cynthia Leung, Trevor G. </a:t>
            </a:r>
            <a:r>
              <a:rPr lang="en-AU" dirty="0" err="1"/>
              <a:t>Mazzucchelli</a:t>
            </a:r>
            <a:r>
              <a:rPr lang="en-AU" dirty="0"/>
              <a:t>, Alina </a:t>
            </a:r>
            <a:r>
              <a:rPr lang="en-AU" dirty="0" err="1"/>
              <a:t>Morawska</a:t>
            </a:r>
            <a:r>
              <a:rPr lang="en-AU" dirty="0"/>
              <a:t>, Sarah Whittle, </a:t>
            </a:r>
            <a:r>
              <a:rPr lang="en-AU" dirty="0" err="1"/>
              <a:t>Carys</a:t>
            </a:r>
            <a:r>
              <a:rPr lang="en-AU" dirty="0"/>
              <a:t> </a:t>
            </a:r>
            <a:r>
              <a:rPr lang="en-AU" dirty="0" err="1"/>
              <a:t>Chainey</a:t>
            </a:r>
            <a:r>
              <a:rPr lang="en-AU" dirty="0"/>
              <a:t>, &amp; Daryl J. Higgins</a:t>
            </a:r>
          </a:p>
          <a:p>
            <a:endParaRPr lang="en-AU" dirty="0"/>
          </a:p>
          <a:p>
            <a:r>
              <a:rPr lang="en-AU" dirty="0"/>
              <a:t>Submitted to </a:t>
            </a:r>
            <a:r>
              <a:rPr lang="en-AU" i="1" dirty="0"/>
              <a:t>Australian and New Zealand Journal of Public Health</a:t>
            </a:r>
            <a:endParaRPr lang="en-US" i="1" dirty="0"/>
          </a:p>
        </p:txBody>
      </p:sp>
    </p:spTree>
    <p:extLst>
      <p:ext uri="{BB962C8B-B14F-4D97-AF65-F5344CB8AC3E}">
        <p14:creationId xmlns:p14="http://schemas.microsoft.com/office/powerpoint/2010/main" val="1033376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JAACAP on Twitter: &quot;The March 2019 issue of #JAACAP includes 5  #ResearchArticles and 3 #Editorials on #depression in childhood and  adolescence, including impacts of #maternaldepression and #stress in the  #NICU. See the">
            <a:extLst>
              <a:ext uri="{FF2B5EF4-FFF2-40B4-BE49-F238E27FC236}">
                <a16:creationId xmlns:a16="http://schemas.microsoft.com/office/drawing/2014/main" id="{FC079BF8-A977-4886-83BF-1A6DA3BE95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096313"/>
            <a:ext cx="2362199" cy="30598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7ED986A-861C-4F71-AB3B-2AA901EBF2A8}"/>
              </a:ext>
            </a:extLst>
          </p:cNvPr>
          <p:cNvPicPr>
            <a:picLocks noChangeAspect="1"/>
          </p:cNvPicPr>
          <p:nvPr/>
        </p:nvPicPr>
        <p:blipFill rotWithShape="1">
          <a:blip r:embed="rId4"/>
          <a:srcRect l="26170"/>
          <a:stretch/>
        </p:blipFill>
        <p:spPr>
          <a:xfrm>
            <a:off x="4800600" y="139593"/>
            <a:ext cx="10896600" cy="9938840"/>
          </a:xfrm>
          <a:prstGeom prst="rect">
            <a:avLst/>
          </a:prstGeom>
        </p:spPr>
      </p:pic>
      <p:sp>
        <p:nvSpPr>
          <p:cNvPr id="8" name="TextBox 7">
            <a:extLst>
              <a:ext uri="{FF2B5EF4-FFF2-40B4-BE49-F238E27FC236}">
                <a16:creationId xmlns:a16="http://schemas.microsoft.com/office/drawing/2014/main" id="{549B8609-1E4C-4773-9CD4-1282E3D42708}"/>
              </a:ext>
            </a:extLst>
          </p:cNvPr>
          <p:cNvSpPr txBox="1"/>
          <p:nvPr/>
        </p:nvSpPr>
        <p:spPr>
          <a:xfrm>
            <a:off x="457200" y="8343900"/>
            <a:ext cx="4800600" cy="1569660"/>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ysClr val="windowText" lastClr="000000"/>
                </a:solidFill>
                <a:effectLst/>
                <a:uLnTx/>
                <a:uFillTx/>
              </a:rPr>
              <a:t>Leijten, P., Gardner, F., Melendez-Torres, G. J., van Aar, J., Hutchings, J., Schulz, S., </a:t>
            </a:r>
            <a:r>
              <a:rPr kumimoji="0" lang="en-AU" sz="1600" b="0" i="0" u="none" strike="noStrike" kern="0" cap="none" spc="0" normalizeH="0" baseline="0" noProof="0" dirty="0" err="1">
                <a:ln>
                  <a:noFill/>
                </a:ln>
                <a:solidFill>
                  <a:sysClr val="windowText" lastClr="000000"/>
                </a:solidFill>
                <a:effectLst/>
                <a:uLnTx/>
                <a:uFillTx/>
              </a:rPr>
              <a:t>Knerr</a:t>
            </a:r>
            <a:r>
              <a:rPr kumimoji="0" lang="en-AU" sz="1600" b="0" i="0" u="none" strike="noStrike" kern="0" cap="none" spc="0" normalizeH="0" baseline="0" noProof="0" dirty="0">
                <a:ln>
                  <a:noFill/>
                </a:ln>
                <a:solidFill>
                  <a:sysClr val="windowText" lastClr="000000"/>
                </a:solidFill>
                <a:effectLst/>
                <a:uLnTx/>
                <a:uFillTx/>
              </a:rPr>
              <a:t>, W., &amp; Overbeek, G. (2019). Meta-analyses: Key parenting program components for disruptive child </a:t>
            </a:r>
            <a:r>
              <a:rPr kumimoji="0" lang="en-AU" sz="1600" b="0" i="0" u="none" strike="noStrike" kern="0" cap="none" spc="0" normalizeH="0" baseline="0" noProof="0" dirty="0" err="1">
                <a:ln>
                  <a:noFill/>
                </a:ln>
                <a:solidFill>
                  <a:sysClr val="windowText" lastClr="000000"/>
                </a:solidFill>
                <a:effectLst/>
                <a:uLnTx/>
                <a:uFillTx/>
              </a:rPr>
              <a:t>behavior</a:t>
            </a:r>
            <a:r>
              <a:rPr kumimoji="0" lang="en-AU" sz="1600" b="0" i="0" u="none" strike="noStrike" kern="0" cap="none" spc="0" normalizeH="0" baseline="0" noProof="0" dirty="0">
                <a:ln>
                  <a:noFill/>
                </a:ln>
                <a:solidFill>
                  <a:sysClr val="windowText" lastClr="000000"/>
                </a:solidFill>
                <a:effectLst/>
                <a:uLnTx/>
                <a:uFillTx/>
              </a:rPr>
              <a:t>. </a:t>
            </a:r>
            <a:r>
              <a:rPr kumimoji="0" lang="en-AU" sz="1600" b="0" i="1" u="none" strike="noStrike" kern="0" cap="none" spc="0" normalizeH="0" baseline="0" noProof="0" dirty="0">
                <a:ln>
                  <a:noFill/>
                </a:ln>
                <a:solidFill>
                  <a:sysClr val="windowText" lastClr="000000"/>
                </a:solidFill>
                <a:effectLst/>
                <a:uLnTx/>
                <a:uFillTx/>
              </a:rPr>
              <a:t>Journal of the American Academy of Child &amp; Adolescent Psychiatry, 58</a:t>
            </a:r>
            <a:r>
              <a:rPr kumimoji="0" lang="en-AU" sz="1600" b="0" i="0" u="none" strike="noStrike" kern="0" cap="none" spc="0" normalizeH="0" baseline="0" noProof="0" dirty="0">
                <a:ln>
                  <a:noFill/>
                </a:ln>
                <a:solidFill>
                  <a:sysClr val="windowText" lastClr="000000"/>
                </a:solidFill>
                <a:effectLst/>
                <a:uLnTx/>
                <a:uFillTx/>
              </a:rPr>
              <a:t>(2), 180–190. </a:t>
            </a:r>
          </a:p>
        </p:txBody>
      </p:sp>
      <p:pic>
        <p:nvPicPr>
          <p:cNvPr id="4" name="Picture 2" descr="University Of Sydney – HISTORICAL ORDERS 1995 to December 2019 Graduation  Ceremony Video Recording on USB or DVD – Ambassador Productions">
            <a:extLst>
              <a:ext uri="{FF2B5EF4-FFF2-40B4-BE49-F238E27FC236}">
                <a16:creationId xmlns:a16="http://schemas.microsoft.com/office/drawing/2014/main" id="{264DE9C1-C3BA-40CB-8BBD-FB04F98F5BA7}"/>
              </a:ext>
            </a:extLst>
          </p:cNvPr>
          <p:cNvPicPr>
            <a:picLocks noChangeAspect="1" noChangeArrowheads="1"/>
          </p:cNvPicPr>
          <p:nvPr/>
        </p:nvPicPr>
        <p:blipFill>
          <a:blip r:embed="rId5" cstate="print">
            <a:alphaModFix/>
            <a:extLst>
              <a:ext uri="{28A0092B-C50C-407E-A947-70E740481C1C}">
                <a14:useLocalDpi xmlns:a14="http://schemas.microsoft.com/office/drawing/2010/main" val="0"/>
              </a:ext>
            </a:extLst>
          </a:blip>
          <a:srcRect/>
          <a:stretch>
            <a:fillRect/>
          </a:stretch>
        </p:blipFill>
        <p:spPr bwMode="auto">
          <a:xfrm>
            <a:off x="15240000" y="239490"/>
            <a:ext cx="1989137" cy="1989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80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p:txBody>
          <a:bodyPr/>
          <a:lstStyle/>
          <a:p>
            <a:r>
              <a:rPr lang="en-US" dirty="0"/>
              <a:t>EFFECTIVE STRATEGIES: KEY EXAMPLES</a:t>
            </a:r>
          </a:p>
        </p:txBody>
      </p:sp>
      <p:sp>
        <p:nvSpPr>
          <p:cNvPr id="4" name="TextBox 3">
            <a:extLst>
              <a:ext uri="{FF2B5EF4-FFF2-40B4-BE49-F238E27FC236}">
                <a16:creationId xmlns:a16="http://schemas.microsoft.com/office/drawing/2014/main" id="{E87B1898-4864-4963-91D8-F4DD3D49AF36}"/>
              </a:ext>
            </a:extLst>
          </p:cNvPr>
          <p:cNvSpPr txBox="1"/>
          <p:nvPr/>
        </p:nvSpPr>
        <p:spPr>
          <a:xfrm>
            <a:off x="1035568" y="4845901"/>
            <a:ext cx="7278324" cy="3862596"/>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AU" sz="3500" b="0" i="1" u="none" strike="noStrike" kern="0" cap="none" spc="0" normalizeH="0" baseline="0" noProof="0" dirty="0">
                <a:ln>
                  <a:noFill/>
                </a:ln>
                <a:solidFill>
                  <a:prstClr val="black"/>
                </a:solidFill>
                <a:effectLst/>
                <a:uLnTx/>
                <a:uFillTx/>
              </a:rPr>
              <a:t>“...from positive reinforcement”</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AU" sz="3500" b="0" i="1"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AU" sz="3500" b="0" i="1" u="none" strike="noStrike" kern="0" cap="none" spc="0" normalizeH="0" baseline="0" noProof="0" dirty="0">
                <a:ln>
                  <a:noFill/>
                </a:ln>
                <a:solidFill>
                  <a:prstClr val="black"/>
                </a:solidFill>
                <a:effectLst/>
                <a:uLnTx/>
                <a:uFillTx/>
              </a:rPr>
              <a:t>Brief removal of access to rewards</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AU" sz="3500" b="0" i="1"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AU" sz="3500" b="0" i="1" u="none" strike="noStrike" kern="0" cap="none" spc="0" normalizeH="0" baseline="0" noProof="0" dirty="0">
                <a:ln>
                  <a:noFill/>
                </a:ln>
                <a:solidFill>
                  <a:prstClr val="black"/>
                </a:solidFill>
                <a:effectLst/>
                <a:uLnTx/>
                <a:uFillTx/>
              </a:rPr>
              <a:t>Ages 2-to-8 years</a:t>
            </a:r>
            <a:endParaRPr kumimoji="0" lang="en-AU" sz="3500" b="1" i="1"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AU" sz="3500" b="0" i="1"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AU" sz="3500" b="0" i="1" u="none" strike="noStrike" kern="0" cap="none" spc="0" normalizeH="0" baseline="0" noProof="0" dirty="0">
              <a:ln>
                <a:noFill/>
              </a:ln>
              <a:solidFill>
                <a:prstClr val="black"/>
              </a:solidFill>
              <a:effectLst/>
              <a:uLnTx/>
              <a:uFillTx/>
            </a:endParaRPr>
          </a:p>
        </p:txBody>
      </p:sp>
      <p:sp>
        <p:nvSpPr>
          <p:cNvPr id="5" name="TextBox 4">
            <a:extLst>
              <a:ext uri="{FF2B5EF4-FFF2-40B4-BE49-F238E27FC236}">
                <a16:creationId xmlns:a16="http://schemas.microsoft.com/office/drawing/2014/main" id="{BB0663B6-66D0-4591-9F44-410A346E6079}"/>
              </a:ext>
            </a:extLst>
          </p:cNvPr>
          <p:cNvSpPr txBox="1"/>
          <p:nvPr/>
        </p:nvSpPr>
        <p:spPr>
          <a:xfrm>
            <a:off x="1035568" y="3194296"/>
            <a:ext cx="7278324" cy="830997"/>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AU" sz="4800" b="1" i="0" u="none" strike="noStrike" kern="0" cap="none" spc="0" normalizeH="0" baseline="0" noProof="0" dirty="0">
                <a:ln>
                  <a:noFill/>
                </a:ln>
                <a:solidFill>
                  <a:srgbClr val="00717E"/>
                </a:solidFill>
                <a:effectLst/>
                <a:uLnTx/>
                <a:uFillTx/>
              </a:rPr>
              <a:t>TIME-OUT</a:t>
            </a:r>
          </a:p>
        </p:txBody>
      </p:sp>
      <p:pic>
        <p:nvPicPr>
          <p:cNvPr id="7" name="Picture 2" descr="University Of Sydney – HISTORICAL ORDERS 1995 to December 2019 Graduation  Ceremony Video Recording on USB or DVD – Ambassador Productions">
            <a:extLst>
              <a:ext uri="{FF2B5EF4-FFF2-40B4-BE49-F238E27FC236}">
                <a16:creationId xmlns:a16="http://schemas.microsoft.com/office/drawing/2014/main" id="{317D4D0C-420A-4F90-BDF7-B66E17EE839B}"/>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15240000" y="239490"/>
            <a:ext cx="1989137" cy="19891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3008B38-A74A-4EBA-9802-71237D703B3E}"/>
              </a:ext>
            </a:extLst>
          </p:cNvPr>
          <p:cNvSpPr/>
          <p:nvPr/>
        </p:nvSpPr>
        <p:spPr>
          <a:xfrm>
            <a:off x="14141844" y="5676901"/>
            <a:ext cx="3087294" cy="4069424"/>
          </a:xfrm>
          <a:prstGeom prst="rect">
            <a:avLst/>
          </a:prstGeom>
          <a:solidFill>
            <a:schemeClr val="tx1">
              <a:alpha val="16000"/>
            </a:schemeClr>
          </a:solidFill>
          <a:ln>
            <a:noFill/>
          </a:ln>
          <a:effectLst>
            <a:outerShdw blurRad="50800" dist="50800" dir="5400000" algn="ctr" rotWithShape="0">
              <a:srgbClr val="000000"/>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7EADB01-4AE0-4477-B611-2DAF55782C7D}"/>
              </a:ext>
            </a:extLst>
          </p:cNvPr>
          <p:cNvSpPr/>
          <p:nvPr/>
        </p:nvSpPr>
        <p:spPr>
          <a:xfrm>
            <a:off x="11963400" y="6438900"/>
            <a:ext cx="2403663" cy="3220295"/>
          </a:xfrm>
          <a:prstGeom prst="rect">
            <a:avLst/>
          </a:prstGeom>
          <a:solidFill>
            <a:schemeClr val="tx1">
              <a:alpha val="16000"/>
            </a:schemeClr>
          </a:solidFill>
          <a:ln>
            <a:noFill/>
          </a:ln>
          <a:effectLst>
            <a:outerShdw blurRad="50800" dist="50800" dir="5400000" algn="ctr" rotWithShape="0">
              <a:srgbClr val="000000"/>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575A27-D03D-409F-8B1B-9128CD0401A2}"/>
              </a:ext>
            </a:extLst>
          </p:cNvPr>
          <p:cNvSpPr/>
          <p:nvPr/>
        </p:nvSpPr>
        <p:spPr>
          <a:xfrm>
            <a:off x="9448801" y="7200900"/>
            <a:ext cx="2743200" cy="2895600"/>
          </a:xfrm>
          <a:prstGeom prst="rect">
            <a:avLst/>
          </a:prstGeom>
          <a:solidFill>
            <a:schemeClr val="tx1">
              <a:alpha val="16000"/>
            </a:schemeClr>
          </a:solidFill>
          <a:ln>
            <a:noFill/>
          </a:ln>
          <a:effectLst>
            <a:outerShdw blurRad="50800" dist="50800" dir="5400000" algn="ctr" rotWithShape="0">
              <a:srgbClr val="000000"/>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E5CF34C-6B61-467F-9118-9F28B245AD4A}"/>
              </a:ext>
            </a:extLst>
          </p:cNvPr>
          <p:cNvPicPr>
            <a:picLocks noChangeAspect="1"/>
          </p:cNvPicPr>
          <p:nvPr/>
        </p:nvPicPr>
        <p:blipFill>
          <a:blip r:embed="rId4"/>
          <a:stretch>
            <a:fillRect/>
          </a:stretch>
        </p:blipFill>
        <p:spPr>
          <a:xfrm>
            <a:off x="8890339" y="2334377"/>
            <a:ext cx="8918256" cy="7499076"/>
          </a:xfrm>
          <a:prstGeom prst="rect">
            <a:avLst/>
          </a:prstGeom>
          <a:effectLst>
            <a:softEdge rad="0"/>
          </a:effectLst>
        </p:spPr>
      </p:pic>
    </p:spTree>
    <p:extLst>
      <p:ext uri="{BB962C8B-B14F-4D97-AF65-F5344CB8AC3E}">
        <p14:creationId xmlns:p14="http://schemas.microsoft.com/office/powerpoint/2010/main" val="3520091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E3F4D6-E56A-456D-B9EC-FF3FE311B78C}"/>
              </a:ext>
            </a:extLst>
          </p:cNvPr>
          <p:cNvSpPr/>
          <p:nvPr/>
        </p:nvSpPr>
        <p:spPr>
          <a:xfrm>
            <a:off x="14141844" y="5676901"/>
            <a:ext cx="3087294" cy="4069424"/>
          </a:xfrm>
          <a:prstGeom prst="rect">
            <a:avLst/>
          </a:prstGeom>
          <a:solidFill>
            <a:schemeClr val="tx1">
              <a:alpha val="16000"/>
            </a:schemeClr>
          </a:solidFill>
          <a:ln>
            <a:noFill/>
          </a:ln>
          <a:effectLst>
            <a:outerShdw blurRad="50800" dist="50800" dir="5400000" algn="ctr" rotWithShape="0">
              <a:srgbClr val="000000"/>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14C5D4E-D69E-4533-B7DB-8AE6DFFE6338}"/>
              </a:ext>
            </a:extLst>
          </p:cNvPr>
          <p:cNvSpPr/>
          <p:nvPr/>
        </p:nvSpPr>
        <p:spPr>
          <a:xfrm>
            <a:off x="11963400" y="6438900"/>
            <a:ext cx="2403663" cy="3220295"/>
          </a:xfrm>
          <a:prstGeom prst="rect">
            <a:avLst/>
          </a:prstGeom>
          <a:solidFill>
            <a:schemeClr val="tx1">
              <a:alpha val="16000"/>
            </a:schemeClr>
          </a:solidFill>
          <a:ln>
            <a:noFill/>
          </a:ln>
          <a:effectLst>
            <a:outerShdw blurRad="50800" dist="50800" dir="5400000" algn="ctr" rotWithShape="0">
              <a:srgbClr val="000000"/>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CE86C76-2031-491E-BB9F-D9A0E5C2F2F6}"/>
              </a:ext>
            </a:extLst>
          </p:cNvPr>
          <p:cNvSpPr/>
          <p:nvPr/>
        </p:nvSpPr>
        <p:spPr>
          <a:xfrm>
            <a:off x="9448801" y="7200900"/>
            <a:ext cx="2743200" cy="2895600"/>
          </a:xfrm>
          <a:prstGeom prst="rect">
            <a:avLst/>
          </a:prstGeom>
          <a:solidFill>
            <a:schemeClr val="tx1">
              <a:alpha val="16000"/>
            </a:schemeClr>
          </a:solidFill>
          <a:ln>
            <a:noFill/>
          </a:ln>
          <a:effectLst>
            <a:outerShdw blurRad="50800" dist="50800" dir="5400000" algn="ctr" rotWithShape="0">
              <a:srgbClr val="000000"/>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p:txBody>
          <a:bodyPr/>
          <a:lstStyle/>
          <a:p>
            <a:r>
              <a:rPr lang="en-US" dirty="0"/>
              <a:t>EFFECTIVE STRATEGIES: KEY EXAMPLES</a:t>
            </a:r>
          </a:p>
        </p:txBody>
      </p:sp>
      <p:sp>
        <p:nvSpPr>
          <p:cNvPr id="4" name="TextBox 3">
            <a:extLst>
              <a:ext uri="{FF2B5EF4-FFF2-40B4-BE49-F238E27FC236}">
                <a16:creationId xmlns:a16="http://schemas.microsoft.com/office/drawing/2014/main" id="{E87B1898-4864-4963-91D8-F4DD3D49AF36}"/>
              </a:ext>
            </a:extLst>
          </p:cNvPr>
          <p:cNvSpPr txBox="1"/>
          <p:nvPr/>
        </p:nvSpPr>
        <p:spPr>
          <a:xfrm>
            <a:off x="1035568" y="4845901"/>
            <a:ext cx="7278324" cy="3862596"/>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AU" sz="3500" b="0" i="1" u="none" strike="noStrike" kern="0" cap="none" spc="0" normalizeH="0" baseline="0" noProof="0" dirty="0">
                <a:ln>
                  <a:noFill/>
                </a:ln>
                <a:solidFill>
                  <a:prstClr val="black"/>
                </a:solidFill>
                <a:effectLst/>
                <a:uLnTx/>
                <a:uFillTx/>
              </a:rPr>
              <a:t>Escalation circuit-breaker</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AU" sz="3500" b="0" i="1"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AU" sz="3500" b="0" i="1" u="none" strike="noStrike" kern="0" cap="none" spc="0" normalizeH="0" baseline="0" noProof="0" dirty="0">
                <a:ln>
                  <a:noFill/>
                </a:ln>
                <a:solidFill>
                  <a:prstClr val="black"/>
                </a:solidFill>
                <a:effectLst/>
                <a:uLnTx/>
                <a:uFillTx/>
              </a:rPr>
              <a:t>Self-regulation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AU" sz="3500" b="0" i="1"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AU" sz="3500" b="0" i="1" u="none" strike="noStrike" kern="0" cap="none" spc="0" normalizeH="0" baseline="0" noProof="0" dirty="0">
                <a:ln>
                  <a:noFill/>
                </a:ln>
                <a:solidFill>
                  <a:prstClr val="black"/>
                </a:solidFill>
                <a:effectLst/>
                <a:uLnTx/>
                <a:uFillTx/>
              </a:rPr>
              <a:t>Attachment security</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AU" sz="3500" b="0" i="1"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AU" sz="3500" b="0" i="1" u="none" strike="noStrike" kern="0" cap="none" spc="0" normalizeH="0" baseline="0" noProof="0" dirty="0">
              <a:ln>
                <a:noFill/>
              </a:ln>
              <a:solidFill>
                <a:prstClr val="black"/>
              </a:solidFill>
              <a:effectLst/>
              <a:uLnTx/>
              <a:uFillTx/>
            </a:endParaRPr>
          </a:p>
        </p:txBody>
      </p:sp>
      <p:sp>
        <p:nvSpPr>
          <p:cNvPr id="5" name="TextBox 4">
            <a:extLst>
              <a:ext uri="{FF2B5EF4-FFF2-40B4-BE49-F238E27FC236}">
                <a16:creationId xmlns:a16="http://schemas.microsoft.com/office/drawing/2014/main" id="{BB0663B6-66D0-4591-9F44-410A346E6079}"/>
              </a:ext>
            </a:extLst>
          </p:cNvPr>
          <p:cNvSpPr txBox="1"/>
          <p:nvPr/>
        </p:nvSpPr>
        <p:spPr>
          <a:xfrm>
            <a:off x="1035568" y="3194296"/>
            <a:ext cx="7278324" cy="830997"/>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AU" sz="4800" b="1" i="0" u="none" strike="noStrike" kern="0" cap="none" spc="0" normalizeH="0" baseline="0" noProof="0" dirty="0">
                <a:ln>
                  <a:noFill/>
                </a:ln>
                <a:solidFill>
                  <a:srgbClr val="00717E"/>
                </a:solidFill>
                <a:effectLst/>
                <a:uLnTx/>
                <a:uFillTx/>
              </a:rPr>
              <a:t>TIME-OUT</a:t>
            </a:r>
          </a:p>
        </p:txBody>
      </p:sp>
      <p:pic>
        <p:nvPicPr>
          <p:cNvPr id="6" name="Picture 5">
            <a:extLst>
              <a:ext uri="{FF2B5EF4-FFF2-40B4-BE49-F238E27FC236}">
                <a16:creationId xmlns:a16="http://schemas.microsoft.com/office/drawing/2014/main" id="{5DD354DE-0FBF-48E9-B652-BC5A89D99EC1}"/>
              </a:ext>
            </a:extLst>
          </p:cNvPr>
          <p:cNvPicPr>
            <a:picLocks noChangeAspect="1"/>
          </p:cNvPicPr>
          <p:nvPr/>
        </p:nvPicPr>
        <p:blipFill>
          <a:blip r:embed="rId3"/>
          <a:stretch>
            <a:fillRect/>
          </a:stretch>
        </p:blipFill>
        <p:spPr>
          <a:xfrm>
            <a:off x="8890339" y="2334377"/>
            <a:ext cx="8918256" cy="7499076"/>
          </a:xfrm>
          <a:prstGeom prst="rect">
            <a:avLst/>
          </a:prstGeom>
          <a:effectLst>
            <a:softEdge rad="0"/>
          </a:effectLst>
        </p:spPr>
      </p:pic>
      <p:pic>
        <p:nvPicPr>
          <p:cNvPr id="7" name="Picture 2" descr="University Of Sydney – HISTORICAL ORDERS 1995 to December 2019 Graduation  Ceremony Video Recording on USB or DVD – Ambassador Productions">
            <a:extLst>
              <a:ext uri="{FF2B5EF4-FFF2-40B4-BE49-F238E27FC236}">
                <a16:creationId xmlns:a16="http://schemas.microsoft.com/office/drawing/2014/main" id="{317D4D0C-420A-4F90-BDF7-B66E17EE839B}"/>
              </a:ext>
            </a:extLst>
          </p:cNvPr>
          <p:cNvPicPr>
            <a:picLocks noChangeAspect="1" noChangeArrowheads="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15240000" y="239490"/>
            <a:ext cx="1989137" cy="1989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247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p:txBody>
          <a:bodyPr/>
          <a:lstStyle/>
          <a:p>
            <a:r>
              <a:rPr lang="en-US" dirty="0"/>
              <a:t>EFFECTIVE STRATEGIES: KEY EXAMPLES</a:t>
            </a:r>
          </a:p>
        </p:txBody>
      </p:sp>
      <p:pic>
        <p:nvPicPr>
          <p:cNvPr id="7" name="Picture 2" descr="University Of Sydney – HISTORICAL ORDERS 1995 to December 2019 Graduation  Ceremony Video Recording on USB or DVD – Ambassador Productions">
            <a:extLst>
              <a:ext uri="{FF2B5EF4-FFF2-40B4-BE49-F238E27FC236}">
                <a16:creationId xmlns:a16="http://schemas.microsoft.com/office/drawing/2014/main" id="{317D4D0C-420A-4F90-BDF7-B66E17EE839B}"/>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15240000" y="239490"/>
            <a:ext cx="1989137" cy="19891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61DD6C3-72F6-4DD2-9B06-34FF270A95F2}"/>
              </a:ext>
            </a:extLst>
          </p:cNvPr>
          <p:cNvPicPr>
            <a:picLocks noChangeAspect="1"/>
          </p:cNvPicPr>
          <p:nvPr/>
        </p:nvPicPr>
        <p:blipFill>
          <a:blip r:embed="rId4"/>
          <a:stretch>
            <a:fillRect/>
          </a:stretch>
        </p:blipFill>
        <p:spPr>
          <a:xfrm>
            <a:off x="587181" y="3162300"/>
            <a:ext cx="16521933" cy="3825400"/>
          </a:xfrm>
          <a:prstGeom prst="rect">
            <a:avLst/>
          </a:prstGeom>
          <a:effectLst>
            <a:outerShdw blurRad="88900" dist="177800" dir="2700000" sx="101000" sy="101000" algn="tl" rotWithShape="0">
              <a:prstClr val="black">
                <a:alpha val="42000"/>
              </a:prstClr>
            </a:outerShdw>
          </a:effectLst>
        </p:spPr>
      </p:pic>
    </p:spTree>
    <p:extLst>
      <p:ext uri="{BB962C8B-B14F-4D97-AF65-F5344CB8AC3E}">
        <p14:creationId xmlns:p14="http://schemas.microsoft.com/office/powerpoint/2010/main" val="1794119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E3F4D6-E56A-456D-B9EC-FF3FE311B78C}"/>
              </a:ext>
            </a:extLst>
          </p:cNvPr>
          <p:cNvSpPr/>
          <p:nvPr/>
        </p:nvSpPr>
        <p:spPr>
          <a:xfrm>
            <a:off x="14141844" y="5676901"/>
            <a:ext cx="3087294" cy="4069424"/>
          </a:xfrm>
          <a:prstGeom prst="rect">
            <a:avLst/>
          </a:prstGeom>
          <a:solidFill>
            <a:schemeClr val="tx1">
              <a:alpha val="16000"/>
            </a:schemeClr>
          </a:solidFill>
          <a:ln>
            <a:noFill/>
          </a:ln>
          <a:effectLst>
            <a:outerShdw blurRad="50800" dist="50800" dir="5400000" algn="ctr" rotWithShape="0">
              <a:srgbClr val="000000"/>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14C5D4E-D69E-4533-B7DB-8AE6DFFE6338}"/>
              </a:ext>
            </a:extLst>
          </p:cNvPr>
          <p:cNvSpPr/>
          <p:nvPr/>
        </p:nvSpPr>
        <p:spPr>
          <a:xfrm>
            <a:off x="11963400" y="6438900"/>
            <a:ext cx="2403663" cy="3220295"/>
          </a:xfrm>
          <a:prstGeom prst="rect">
            <a:avLst/>
          </a:prstGeom>
          <a:solidFill>
            <a:schemeClr val="tx1">
              <a:alpha val="16000"/>
            </a:schemeClr>
          </a:solidFill>
          <a:ln>
            <a:noFill/>
          </a:ln>
          <a:effectLst>
            <a:outerShdw blurRad="50800" dist="50800" dir="5400000" algn="ctr" rotWithShape="0">
              <a:srgbClr val="000000"/>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CE86C76-2031-491E-BB9F-D9A0E5C2F2F6}"/>
              </a:ext>
            </a:extLst>
          </p:cNvPr>
          <p:cNvSpPr/>
          <p:nvPr/>
        </p:nvSpPr>
        <p:spPr>
          <a:xfrm>
            <a:off x="9448801" y="7200900"/>
            <a:ext cx="2743200" cy="2895600"/>
          </a:xfrm>
          <a:prstGeom prst="rect">
            <a:avLst/>
          </a:prstGeom>
          <a:solidFill>
            <a:schemeClr val="tx1">
              <a:alpha val="16000"/>
            </a:schemeClr>
          </a:solidFill>
          <a:ln>
            <a:noFill/>
          </a:ln>
          <a:effectLst>
            <a:outerShdw blurRad="50800" dist="50800" dir="5400000" algn="ctr" rotWithShape="0">
              <a:srgbClr val="000000"/>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p:txBody>
          <a:bodyPr/>
          <a:lstStyle/>
          <a:p>
            <a:r>
              <a:rPr lang="en-US" dirty="0"/>
              <a:t>EFFECTIVE STRATEGIES: KEY EXAMPLES</a:t>
            </a:r>
          </a:p>
        </p:txBody>
      </p:sp>
      <p:sp>
        <p:nvSpPr>
          <p:cNvPr id="4" name="TextBox 3">
            <a:extLst>
              <a:ext uri="{FF2B5EF4-FFF2-40B4-BE49-F238E27FC236}">
                <a16:creationId xmlns:a16="http://schemas.microsoft.com/office/drawing/2014/main" id="{E87B1898-4864-4963-91D8-F4DD3D49AF36}"/>
              </a:ext>
            </a:extLst>
          </p:cNvPr>
          <p:cNvSpPr txBox="1"/>
          <p:nvPr/>
        </p:nvSpPr>
        <p:spPr>
          <a:xfrm>
            <a:off x="1" y="4845901"/>
            <a:ext cx="8313892" cy="3323987"/>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AU" sz="3500" b="0" i="1"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AU" sz="3500" b="0" i="1" u="none" strike="noStrike" kern="0" cap="none" spc="0" normalizeH="0" baseline="0" noProof="0" dirty="0">
                <a:ln>
                  <a:noFill/>
                </a:ln>
                <a:solidFill>
                  <a:prstClr val="black"/>
                </a:solidFill>
                <a:effectLst/>
                <a:uLnTx/>
                <a:uFillTx/>
              </a:rPr>
              <a:t>Natural / logical</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AU" sz="3500" b="0" i="1"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AU" sz="3500" b="0" i="1" u="none" strike="noStrike" kern="0" cap="none" spc="0" normalizeH="0" baseline="0" noProof="0" dirty="0">
                <a:ln>
                  <a:noFill/>
                </a:ln>
                <a:solidFill>
                  <a:prstClr val="black"/>
                </a:solidFill>
                <a:effectLst/>
                <a:uLnTx/>
                <a:uFillTx/>
              </a:rPr>
              <a:t>Pre-planned (older ages / adolescents)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AU" sz="3500" b="0" i="1"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AU" sz="3500" b="0" i="1" u="none" strike="noStrike" kern="0" cap="none" spc="0" normalizeH="0" baseline="0" noProof="0" dirty="0">
              <a:ln>
                <a:noFill/>
              </a:ln>
              <a:solidFill>
                <a:prstClr val="black"/>
              </a:solidFill>
              <a:effectLst/>
              <a:uLnTx/>
              <a:uFillTx/>
            </a:endParaRPr>
          </a:p>
        </p:txBody>
      </p:sp>
      <p:sp>
        <p:nvSpPr>
          <p:cNvPr id="5" name="TextBox 4">
            <a:extLst>
              <a:ext uri="{FF2B5EF4-FFF2-40B4-BE49-F238E27FC236}">
                <a16:creationId xmlns:a16="http://schemas.microsoft.com/office/drawing/2014/main" id="{BB0663B6-66D0-4591-9F44-410A346E6079}"/>
              </a:ext>
            </a:extLst>
          </p:cNvPr>
          <p:cNvSpPr txBox="1"/>
          <p:nvPr/>
        </p:nvSpPr>
        <p:spPr>
          <a:xfrm>
            <a:off x="1035568" y="3194296"/>
            <a:ext cx="7278324" cy="1569660"/>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AU" sz="4800" b="1" i="0" u="none" strike="noStrike" kern="0" cap="none" spc="0" normalizeH="0" baseline="0" noProof="0" dirty="0">
                <a:ln>
                  <a:noFill/>
                </a:ln>
                <a:solidFill>
                  <a:srgbClr val="00717E"/>
                </a:solidFill>
                <a:effectLst/>
                <a:uLnTx/>
                <a:uFillTx/>
              </a:rPr>
              <a:t>OTHER</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AU" sz="4800" b="1" i="0" u="none" strike="noStrike" kern="0" cap="none" spc="0" normalizeH="0" baseline="0" noProof="0" dirty="0">
                <a:ln>
                  <a:noFill/>
                </a:ln>
                <a:solidFill>
                  <a:srgbClr val="00717E"/>
                </a:solidFill>
                <a:effectLst/>
                <a:uLnTx/>
                <a:uFillTx/>
              </a:rPr>
              <a:t>CONSEQUENCES</a:t>
            </a:r>
          </a:p>
        </p:txBody>
      </p:sp>
      <p:pic>
        <p:nvPicPr>
          <p:cNvPr id="6" name="Picture 5">
            <a:extLst>
              <a:ext uri="{FF2B5EF4-FFF2-40B4-BE49-F238E27FC236}">
                <a16:creationId xmlns:a16="http://schemas.microsoft.com/office/drawing/2014/main" id="{5DD354DE-0FBF-48E9-B652-BC5A89D99EC1}"/>
              </a:ext>
            </a:extLst>
          </p:cNvPr>
          <p:cNvPicPr>
            <a:picLocks noChangeAspect="1"/>
          </p:cNvPicPr>
          <p:nvPr/>
        </p:nvPicPr>
        <p:blipFill>
          <a:blip r:embed="rId3"/>
          <a:stretch>
            <a:fillRect/>
          </a:stretch>
        </p:blipFill>
        <p:spPr>
          <a:xfrm>
            <a:off x="8890339" y="2334377"/>
            <a:ext cx="8918256" cy="7499076"/>
          </a:xfrm>
          <a:prstGeom prst="rect">
            <a:avLst/>
          </a:prstGeom>
          <a:effectLst>
            <a:softEdge rad="0"/>
          </a:effectLst>
        </p:spPr>
      </p:pic>
      <p:pic>
        <p:nvPicPr>
          <p:cNvPr id="7" name="Picture 2" descr="University Of Sydney – HISTORICAL ORDERS 1995 to December 2019 Graduation  Ceremony Video Recording on USB or DVD – Ambassador Productions">
            <a:extLst>
              <a:ext uri="{FF2B5EF4-FFF2-40B4-BE49-F238E27FC236}">
                <a16:creationId xmlns:a16="http://schemas.microsoft.com/office/drawing/2014/main" id="{317D4D0C-420A-4F90-BDF7-B66E17EE839B}"/>
              </a:ext>
            </a:extLst>
          </p:cNvPr>
          <p:cNvPicPr>
            <a:picLocks noChangeAspect="1" noChangeArrowheads="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15240000" y="239490"/>
            <a:ext cx="1989137" cy="1989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086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p:txBody>
          <a:bodyPr/>
          <a:lstStyle/>
          <a:p>
            <a:r>
              <a:rPr lang="en-US" dirty="0"/>
              <a:t>EFFECTIVE STRATEGIES: KEY EXAMPLES</a:t>
            </a:r>
          </a:p>
        </p:txBody>
      </p:sp>
      <p:pic>
        <p:nvPicPr>
          <p:cNvPr id="10" name="Picture 9" descr="A picture containing text, businesscard&#10;&#10;Description automatically generated">
            <a:extLst>
              <a:ext uri="{FF2B5EF4-FFF2-40B4-BE49-F238E27FC236}">
                <a16:creationId xmlns:a16="http://schemas.microsoft.com/office/drawing/2014/main" id="{ED59C06C-E2C1-4577-8811-A35EA30E83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731"/>
          <a:stretch/>
        </p:blipFill>
        <p:spPr>
          <a:xfrm>
            <a:off x="4593324" y="1335393"/>
            <a:ext cx="13313677" cy="7699227"/>
          </a:xfrm>
          <a:prstGeom prst="rect">
            <a:avLst/>
          </a:prstGeom>
        </p:spPr>
      </p:pic>
      <p:sp>
        <p:nvSpPr>
          <p:cNvPr id="14" name="TextBox 13">
            <a:extLst>
              <a:ext uri="{FF2B5EF4-FFF2-40B4-BE49-F238E27FC236}">
                <a16:creationId xmlns:a16="http://schemas.microsoft.com/office/drawing/2014/main" id="{CABAB3F0-4D6E-4316-89A9-79D055F35567}"/>
              </a:ext>
            </a:extLst>
          </p:cNvPr>
          <p:cNvSpPr txBox="1"/>
          <p:nvPr/>
        </p:nvSpPr>
        <p:spPr>
          <a:xfrm>
            <a:off x="3581400" y="9248678"/>
            <a:ext cx="15770977" cy="58477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3200" b="0" i="0" u="none" strike="noStrike" kern="0" cap="none" spc="0" normalizeH="0" baseline="0" noProof="0" dirty="0">
                <a:ln>
                  <a:noFill/>
                </a:ln>
                <a:solidFill>
                  <a:sysClr val="windowText" lastClr="000000"/>
                </a:solidFill>
                <a:effectLst/>
                <a:uLnTx/>
                <a:uFillTx/>
              </a:rPr>
              <a:t>Attachment and reinforcement as synergistic processes </a:t>
            </a:r>
            <a:r>
              <a:rPr kumimoji="0" lang="en-AU" sz="2600" b="0" i="0" u="none" strike="noStrike" kern="0" cap="none" spc="0" normalizeH="0" baseline="0" noProof="0" dirty="0">
                <a:ln>
                  <a:noFill/>
                </a:ln>
                <a:solidFill>
                  <a:sysClr val="windowText" lastClr="000000"/>
                </a:solidFill>
                <a:effectLst/>
                <a:uLnTx/>
                <a:uFillTx/>
              </a:rPr>
              <a:t>(Hawes &amp; Dadds, 2021)</a:t>
            </a:r>
          </a:p>
        </p:txBody>
      </p:sp>
      <p:pic>
        <p:nvPicPr>
          <p:cNvPr id="8" name="Picture 7">
            <a:extLst>
              <a:ext uri="{FF2B5EF4-FFF2-40B4-BE49-F238E27FC236}">
                <a16:creationId xmlns:a16="http://schemas.microsoft.com/office/drawing/2014/main" id="{D38C158F-8478-40B8-A33B-6E52E41BB600}"/>
              </a:ext>
            </a:extLst>
          </p:cNvPr>
          <p:cNvPicPr>
            <a:picLocks noChangeAspect="1"/>
          </p:cNvPicPr>
          <p:nvPr/>
        </p:nvPicPr>
        <p:blipFill>
          <a:blip r:embed="rId4"/>
          <a:stretch>
            <a:fillRect/>
          </a:stretch>
        </p:blipFill>
        <p:spPr>
          <a:xfrm>
            <a:off x="838200" y="3619500"/>
            <a:ext cx="3484164" cy="4515417"/>
          </a:xfrm>
          <a:prstGeom prst="rect">
            <a:avLst/>
          </a:prstGeom>
        </p:spPr>
      </p:pic>
      <p:pic>
        <p:nvPicPr>
          <p:cNvPr id="7" name="Picture 2" descr="University Of Sydney – HISTORICAL ORDERS 1995 to December 2019 Graduation  Ceremony Video Recording on USB or DVD – Ambassador Productions">
            <a:extLst>
              <a:ext uri="{FF2B5EF4-FFF2-40B4-BE49-F238E27FC236}">
                <a16:creationId xmlns:a16="http://schemas.microsoft.com/office/drawing/2014/main" id="{317D4D0C-420A-4F90-BDF7-B66E17EE839B}"/>
              </a:ext>
            </a:extLst>
          </p:cNvPr>
          <p:cNvPicPr>
            <a:picLocks noChangeAspect="1" noChangeArrowheads="1"/>
          </p:cNvPicPr>
          <p:nvPr/>
        </p:nvPicPr>
        <p:blipFill>
          <a:blip r:embed="rId5" cstate="print">
            <a:alphaModFix/>
            <a:extLst>
              <a:ext uri="{28A0092B-C50C-407E-A947-70E740481C1C}">
                <a14:useLocalDpi xmlns:a14="http://schemas.microsoft.com/office/drawing/2010/main" val="0"/>
              </a:ext>
            </a:extLst>
          </a:blip>
          <a:srcRect/>
          <a:stretch>
            <a:fillRect/>
          </a:stretch>
        </p:blipFill>
        <p:spPr bwMode="auto">
          <a:xfrm>
            <a:off x="15240000" y="239490"/>
            <a:ext cx="1989137" cy="1989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748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5FDF251-399A-4EFC-9F1D-FC2DAFC854AA}"/>
              </a:ext>
            </a:extLst>
          </p:cNvPr>
          <p:cNvPicPr>
            <a:picLocks noChangeAspect="1"/>
          </p:cNvPicPr>
          <p:nvPr/>
        </p:nvPicPr>
        <p:blipFill>
          <a:blip r:embed="rId3"/>
          <a:stretch>
            <a:fillRect/>
          </a:stretch>
        </p:blipFill>
        <p:spPr>
          <a:xfrm>
            <a:off x="10287000" y="2171922"/>
            <a:ext cx="4248150" cy="5385688"/>
          </a:xfrm>
          <a:prstGeom prst="rect">
            <a:avLst/>
          </a:prstGeom>
          <a:effectLst>
            <a:outerShdw blurRad="88900" dist="228600" dir="2700000" algn="tl" rotWithShape="0">
              <a:prstClr val="black">
                <a:alpha val="38000"/>
              </a:prstClr>
            </a:outerShdw>
          </a:effectLst>
        </p:spPr>
      </p:pic>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p:txBody>
          <a:bodyPr/>
          <a:lstStyle/>
          <a:p>
            <a:r>
              <a:rPr lang="en-US" dirty="0"/>
              <a:t>EFFECTIVE STRATEGIES: KEY EXAMPLES</a:t>
            </a:r>
          </a:p>
        </p:txBody>
      </p:sp>
      <p:sp>
        <p:nvSpPr>
          <p:cNvPr id="4" name="TextBox 3">
            <a:extLst>
              <a:ext uri="{FF2B5EF4-FFF2-40B4-BE49-F238E27FC236}">
                <a16:creationId xmlns:a16="http://schemas.microsoft.com/office/drawing/2014/main" id="{E87B1898-4864-4963-91D8-F4DD3D49AF36}"/>
              </a:ext>
            </a:extLst>
          </p:cNvPr>
          <p:cNvSpPr txBox="1"/>
          <p:nvPr/>
        </p:nvSpPr>
        <p:spPr>
          <a:xfrm>
            <a:off x="314289" y="4496807"/>
            <a:ext cx="8847292" cy="2416239"/>
          </a:xfrm>
          <a:prstGeom prst="rect">
            <a:avLst/>
          </a:prstGeom>
          <a:noFill/>
        </p:spPr>
        <p:txBody>
          <a:bodyPr wrap="square">
            <a:spAutoFit/>
          </a:bodyPr>
          <a:lstStyle/>
          <a:p>
            <a:pPr marL="0" marR="0" lvl="0" indent="0" algn="r" defTabSz="914400" eaLnBrk="1" fontAlgn="auto" latinLnBrk="0" hangingPunct="1">
              <a:lnSpc>
                <a:spcPct val="150000"/>
              </a:lnSpc>
              <a:spcBef>
                <a:spcPts val="0"/>
              </a:spcBef>
              <a:spcAft>
                <a:spcPts val="0"/>
              </a:spcAft>
              <a:buClrTx/>
              <a:buSzTx/>
              <a:buFontTx/>
              <a:buNone/>
              <a:tabLst/>
              <a:defRPr/>
            </a:pPr>
            <a:r>
              <a:rPr kumimoji="0" lang="en-AU" sz="3500" b="0" i="1" u="none" strike="noStrike" kern="0" cap="none" spc="0" normalizeH="0" baseline="0" noProof="0" dirty="0">
                <a:ln>
                  <a:noFill/>
                </a:ln>
                <a:solidFill>
                  <a:prstClr val="black"/>
                </a:solidFill>
                <a:effectLst/>
                <a:uLnTx/>
                <a:uFillTx/>
              </a:rPr>
              <a:t>Attending to emotional cues</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AU" sz="3500" b="0" i="1" u="none" strike="noStrike" kern="0" cap="none" spc="0" normalizeH="0" baseline="0" noProof="0" dirty="0">
                <a:ln>
                  <a:noFill/>
                </a:ln>
                <a:solidFill>
                  <a:prstClr val="black"/>
                </a:solidFill>
                <a:effectLst/>
                <a:uLnTx/>
                <a:uFillTx/>
              </a:rPr>
              <a:t>Helping children name emotions</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AU" sz="3500" b="0" i="1" u="none" strike="noStrike" kern="0" cap="none" spc="0" normalizeH="0" baseline="0" noProof="0" dirty="0">
                <a:ln>
                  <a:noFill/>
                </a:ln>
                <a:solidFill>
                  <a:prstClr val="black"/>
                </a:solidFill>
                <a:effectLst/>
                <a:uLnTx/>
                <a:uFillTx/>
              </a:rPr>
              <a:t>Supporting the sharing of emotions</a:t>
            </a:r>
          </a:p>
        </p:txBody>
      </p:sp>
      <p:sp>
        <p:nvSpPr>
          <p:cNvPr id="5" name="TextBox 4">
            <a:extLst>
              <a:ext uri="{FF2B5EF4-FFF2-40B4-BE49-F238E27FC236}">
                <a16:creationId xmlns:a16="http://schemas.microsoft.com/office/drawing/2014/main" id="{BB0663B6-66D0-4591-9F44-410A346E6079}"/>
              </a:ext>
            </a:extLst>
          </p:cNvPr>
          <p:cNvSpPr txBox="1"/>
          <p:nvPr/>
        </p:nvSpPr>
        <p:spPr>
          <a:xfrm>
            <a:off x="-1998782" y="3295106"/>
            <a:ext cx="11160363" cy="1569660"/>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AU" sz="4800" b="1" i="0" u="none" strike="noStrike" kern="0" cap="none" spc="0" normalizeH="0" baseline="0" noProof="0" dirty="0">
                <a:ln>
                  <a:noFill/>
                </a:ln>
                <a:solidFill>
                  <a:srgbClr val="00717E"/>
                </a:solidFill>
                <a:effectLst/>
                <a:uLnTx/>
                <a:uFillTx/>
              </a:rPr>
              <a:t>EMOTION COACHING</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AU" sz="4800" b="1" i="0" u="none" strike="noStrike" kern="0" cap="none" spc="0" normalizeH="0" baseline="0" noProof="0" dirty="0">
              <a:ln>
                <a:noFill/>
              </a:ln>
              <a:solidFill>
                <a:srgbClr val="00717E"/>
              </a:solidFill>
              <a:effectLst/>
              <a:uLnTx/>
              <a:uFillTx/>
            </a:endParaRPr>
          </a:p>
        </p:txBody>
      </p:sp>
      <p:pic>
        <p:nvPicPr>
          <p:cNvPr id="7" name="Picture 2" descr="University Of Sydney – HISTORICAL ORDERS 1995 to December 2019 Graduation  Ceremony Video Recording on USB or DVD – Ambassador Productions">
            <a:extLst>
              <a:ext uri="{FF2B5EF4-FFF2-40B4-BE49-F238E27FC236}">
                <a16:creationId xmlns:a16="http://schemas.microsoft.com/office/drawing/2014/main" id="{317D4D0C-420A-4F90-BDF7-B66E17EE839B}"/>
              </a:ext>
            </a:extLst>
          </p:cNvPr>
          <p:cNvPicPr>
            <a:picLocks noChangeAspect="1" noChangeArrowheads="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15240000" y="239490"/>
            <a:ext cx="1989137" cy="19891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9780684801308: The Heart of Parenting: Raising an Emotionally Intelligent  Child - AbeBooks - John Gottman; Joan DeClaire: 0684801302">
            <a:extLst>
              <a:ext uri="{FF2B5EF4-FFF2-40B4-BE49-F238E27FC236}">
                <a16:creationId xmlns:a16="http://schemas.microsoft.com/office/drawing/2014/main" id="{E7FAB107-F4F1-4BA0-9AD6-D81AB85D03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04081" y="4610573"/>
            <a:ext cx="3271838" cy="4871859"/>
          </a:xfrm>
          <a:prstGeom prst="rect">
            <a:avLst/>
          </a:prstGeom>
          <a:noFill/>
          <a:effectLst>
            <a:outerShdw blurRad="88900" dist="228600" dir="2700000" algn="t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78E1B4F-FD26-4944-B60C-CAF92C479064}"/>
              </a:ext>
            </a:extLst>
          </p:cNvPr>
          <p:cNvSpPr txBox="1"/>
          <p:nvPr/>
        </p:nvSpPr>
        <p:spPr>
          <a:xfrm>
            <a:off x="2209800" y="8410032"/>
            <a:ext cx="10820400" cy="1223412"/>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AU" sz="2450" b="0" i="0" u="none" strike="noStrike" kern="0" cap="none" spc="0" normalizeH="0" baseline="0" noProof="0" dirty="0">
                <a:ln>
                  <a:noFill/>
                </a:ln>
                <a:solidFill>
                  <a:sysClr val="windowText" lastClr="000000"/>
                </a:solidFill>
                <a:effectLst/>
                <a:uLnTx/>
                <a:uFillTx/>
              </a:rPr>
              <a:t>Johnson, A. M., Hawes, D. J., Eisenberg, N., Kohlhoff, J., Dudeney, J. (2017). Emotion socialization and child conduct problems: A comprehensive review and meta-analysis. </a:t>
            </a:r>
            <a:r>
              <a:rPr kumimoji="0" lang="en-AU" sz="2450" b="0" i="1" u="none" strike="noStrike" kern="0" cap="none" spc="0" normalizeH="0" baseline="0" noProof="0" dirty="0">
                <a:ln>
                  <a:noFill/>
                </a:ln>
                <a:solidFill>
                  <a:sysClr val="windowText" lastClr="000000"/>
                </a:solidFill>
                <a:effectLst/>
                <a:uLnTx/>
                <a:uFillTx/>
              </a:rPr>
              <a:t>Clinical Psychology Review</a:t>
            </a:r>
            <a:r>
              <a:rPr kumimoji="0" lang="en-AU" sz="2450" b="0" i="0" u="none" strike="noStrike" kern="0" cap="none" spc="0" normalizeH="0" baseline="0" noProof="0" dirty="0">
                <a:ln>
                  <a:noFill/>
                </a:ln>
                <a:solidFill>
                  <a:sysClr val="windowText" lastClr="000000"/>
                </a:solidFill>
                <a:effectLst/>
                <a:uLnTx/>
                <a:uFillTx/>
              </a:rPr>
              <a:t>, 54, 65-80.</a:t>
            </a:r>
          </a:p>
        </p:txBody>
      </p:sp>
    </p:spTree>
    <p:extLst>
      <p:ext uri="{BB962C8B-B14F-4D97-AF65-F5344CB8AC3E}">
        <p14:creationId xmlns:p14="http://schemas.microsoft.com/office/powerpoint/2010/main" val="4161321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E3F4D6-E56A-456D-B9EC-FF3FE311B78C}"/>
              </a:ext>
            </a:extLst>
          </p:cNvPr>
          <p:cNvSpPr/>
          <p:nvPr/>
        </p:nvSpPr>
        <p:spPr>
          <a:xfrm>
            <a:off x="14141844" y="5676901"/>
            <a:ext cx="3087294" cy="4069424"/>
          </a:xfrm>
          <a:prstGeom prst="rect">
            <a:avLst/>
          </a:prstGeom>
          <a:solidFill>
            <a:schemeClr val="tx1">
              <a:alpha val="16000"/>
            </a:schemeClr>
          </a:solidFill>
          <a:ln>
            <a:noFill/>
          </a:ln>
          <a:effectLst>
            <a:outerShdw blurRad="50800" dist="50800" dir="5400000" algn="ctr" rotWithShape="0">
              <a:srgbClr val="000000"/>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14C5D4E-D69E-4533-B7DB-8AE6DFFE6338}"/>
              </a:ext>
            </a:extLst>
          </p:cNvPr>
          <p:cNvSpPr/>
          <p:nvPr/>
        </p:nvSpPr>
        <p:spPr>
          <a:xfrm>
            <a:off x="11963400" y="6438900"/>
            <a:ext cx="2403663" cy="3220295"/>
          </a:xfrm>
          <a:prstGeom prst="rect">
            <a:avLst/>
          </a:prstGeom>
          <a:solidFill>
            <a:schemeClr val="tx1">
              <a:alpha val="16000"/>
            </a:schemeClr>
          </a:solidFill>
          <a:ln>
            <a:noFill/>
          </a:ln>
          <a:effectLst>
            <a:outerShdw blurRad="50800" dist="50800" dir="5400000" algn="ctr" rotWithShape="0">
              <a:srgbClr val="000000"/>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CE86C76-2031-491E-BB9F-D9A0E5C2F2F6}"/>
              </a:ext>
            </a:extLst>
          </p:cNvPr>
          <p:cNvSpPr/>
          <p:nvPr/>
        </p:nvSpPr>
        <p:spPr>
          <a:xfrm>
            <a:off x="9448801" y="7200900"/>
            <a:ext cx="2743200" cy="2895600"/>
          </a:xfrm>
          <a:prstGeom prst="rect">
            <a:avLst/>
          </a:prstGeom>
          <a:solidFill>
            <a:schemeClr val="tx1">
              <a:alpha val="16000"/>
            </a:schemeClr>
          </a:solidFill>
          <a:ln>
            <a:noFill/>
          </a:ln>
          <a:effectLst>
            <a:outerShdw blurRad="50800" dist="50800" dir="5400000" algn="ctr" rotWithShape="0">
              <a:srgbClr val="000000"/>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p:txBody>
          <a:bodyPr/>
          <a:lstStyle/>
          <a:p>
            <a:r>
              <a:rPr lang="en-US" dirty="0"/>
              <a:t>EFFECTIVE STRATEGIES: KEY EXAMPLES</a:t>
            </a:r>
          </a:p>
        </p:txBody>
      </p:sp>
      <p:sp>
        <p:nvSpPr>
          <p:cNvPr id="4" name="TextBox 3">
            <a:extLst>
              <a:ext uri="{FF2B5EF4-FFF2-40B4-BE49-F238E27FC236}">
                <a16:creationId xmlns:a16="http://schemas.microsoft.com/office/drawing/2014/main" id="{E87B1898-4864-4963-91D8-F4DD3D49AF36}"/>
              </a:ext>
            </a:extLst>
          </p:cNvPr>
          <p:cNvSpPr txBox="1"/>
          <p:nvPr/>
        </p:nvSpPr>
        <p:spPr>
          <a:xfrm>
            <a:off x="-604364" y="4845901"/>
            <a:ext cx="8918256" cy="2955746"/>
          </a:xfrm>
          <a:prstGeom prst="rect">
            <a:avLst/>
          </a:prstGeom>
          <a:noFill/>
        </p:spPr>
        <p:txBody>
          <a:bodyPr wrap="square">
            <a:spAutoFit/>
          </a:bodyPr>
          <a:lstStyle/>
          <a:p>
            <a:pPr marL="0" marR="0" lvl="0" indent="0" algn="r" defTabSz="914400" eaLnBrk="1" fontAlgn="auto" latinLnBrk="0" hangingPunct="1">
              <a:lnSpc>
                <a:spcPct val="150000"/>
              </a:lnSpc>
              <a:spcBef>
                <a:spcPts val="0"/>
              </a:spcBef>
              <a:spcAft>
                <a:spcPts val="0"/>
              </a:spcAft>
              <a:buClrTx/>
              <a:buSzTx/>
              <a:buFontTx/>
              <a:buNone/>
              <a:tabLst/>
              <a:defRPr/>
            </a:pPr>
            <a:r>
              <a:rPr kumimoji="0" lang="en-AU" sz="3200" b="0" i="1" u="none" strike="noStrike" kern="0" cap="none" spc="0" normalizeH="0" baseline="0" noProof="0" dirty="0">
                <a:ln>
                  <a:noFill/>
                </a:ln>
                <a:solidFill>
                  <a:prstClr val="black"/>
                </a:solidFill>
                <a:effectLst/>
                <a:uLnTx/>
                <a:uFillTx/>
              </a:rPr>
              <a:t>Preparing before challenging situations</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AU" sz="3200" b="0" i="1" u="none" strike="noStrike" kern="0" cap="none" spc="0" normalizeH="0" baseline="0" noProof="0" dirty="0">
                <a:ln>
                  <a:noFill/>
                </a:ln>
                <a:solidFill>
                  <a:prstClr val="black"/>
                </a:solidFill>
                <a:effectLst/>
                <a:uLnTx/>
                <a:uFillTx/>
              </a:rPr>
              <a:t>Breaking difficult tasks into smaller ones</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AU" sz="3200" b="0" i="1" u="none" strike="noStrike" kern="0" cap="none" spc="0" normalizeH="0" baseline="0" noProof="0" dirty="0">
                <a:ln>
                  <a:noFill/>
                </a:ln>
                <a:solidFill>
                  <a:prstClr val="black"/>
                </a:solidFill>
                <a:effectLst/>
                <a:uLnTx/>
                <a:uFillTx/>
              </a:rPr>
              <a:t>Giving children clear choices</a:t>
            </a:r>
          </a:p>
          <a:p>
            <a:pPr marL="0" marR="0" lvl="0" indent="0" algn="r" defTabSz="914400" eaLnBrk="1" fontAlgn="auto" latinLnBrk="0" hangingPunct="1">
              <a:lnSpc>
                <a:spcPct val="150000"/>
              </a:lnSpc>
              <a:spcBef>
                <a:spcPts val="0"/>
              </a:spcBef>
              <a:spcAft>
                <a:spcPts val="0"/>
              </a:spcAft>
              <a:buClrTx/>
              <a:buSzTx/>
              <a:buFontTx/>
              <a:buNone/>
              <a:tabLst/>
              <a:defRPr/>
            </a:pPr>
            <a:endParaRPr kumimoji="0" lang="en-AU" sz="3200" b="0" i="1" u="none" strike="noStrike" kern="0" cap="none" spc="0" normalizeH="0" baseline="0" noProof="0" dirty="0">
              <a:ln>
                <a:noFill/>
              </a:ln>
              <a:solidFill>
                <a:prstClr val="black"/>
              </a:solidFill>
              <a:effectLst/>
              <a:uLnTx/>
              <a:uFillTx/>
            </a:endParaRPr>
          </a:p>
        </p:txBody>
      </p:sp>
      <p:sp>
        <p:nvSpPr>
          <p:cNvPr id="5" name="TextBox 4">
            <a:extLst>
              <a:ext uri="{FF2B5EF4-FFF2-40B4-BE49-F238E27FC236}">
                <a16:creationId xmlns:a16="http://schemas.microsoft.com/office/drawing/2014/main" id="{BB0663B6-66D0-4591-9F44-410A346E6079}"/>
              </a:ext>
            </a:extLst>
          </p:cNvPr>
          <p:cNvSpPr txBox="1"/>
          <p:nvPr/>
        </p:nvSpPr>
        <p:spPr>
          <a:xfrm>
            <a:off x="0" y="3194296"/>
            <a:ext cx="8313892" cy="1569660"/>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AU" sz="4800" b="1" i="0" u="none" strike="noStrike" kern="0" cap="none" spc="0" normalizeH="0" baseline="0" noProof="0" dirty="0">
                <a:ln>
                  <a:noFill/>
                </a:ln>
                <a:solidFill>
                  <a:srgbClr val="00717E"/>
                </a:solidFill>
                <a:effectLst/>
                <a:uLnTx/>
                <a:uFillTx/>
              </a:rPr>
              <a:t>PROACTIVE PARENTING</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AU" sz="4800" b="1" i="0" u="none" strike="noStrike" kern="0" cap="none" spc="0" normalizeH="0" baseline="0" noProof="0" dirty="0">
              <a:ln>
                <a:noFill/>
              </a:ln>
              <a:solidFill>
                <a:srgbClr val="00717E"/>
              </a:solidFill>
              <a:effectLst/>
              <a:uLnTx/>
              <a:uFillTx/>
            </a:endParaRPr>
          </a:p>
        </p:txBody>
      </p:sp>
      <p:pic>
        <p:nvPicPr>
          <p:cNvPr id="6" name="Picture 5">
            <a:extLst>
              <a:ext uri="{FF2B5EF4-FFF2-40B4-BE49-F238E27FC236}">
                <a16:creationId xmlns:a16="http://schemas.microsoft.com/office/drawing/2014/main" id="{5DD354DE-0FBF-48E9-B652-BC5A89D99EC1}"/>
              </a:ext>
            </a:extLst>
          </p:cNvPr>
          <p:cNvPicPr>
            <a:picLocks noChangeAspect="1"/>
          </p:cNvPicPr>
          <p:nvPr/>
        </p:nvPicPr>
        <p:blipFill>
          <a:blip r:embed="rId3"/>
          <a:stretch>
            <a:fillRect/>
          </a:stretch>
        </p:blipFill>
        <p:spPr>
          <a:xfrm>
            <a:off x="8890339" y="2334377"/>
            <a:ext cx="8918256" cy="7499076"/>
          </a:xfrm>
          <a:prstGeom prst="rect">
            <a:avLst/>
          </a:prstGeom>
          <a:effectLst>
            <a:softEdge rad="0"/>
          </a:effectLst>
        </p:spPr>
      </p:pic>
      <p:pic>
        <p:nvPicPr>
          <p:cNvPr id="7" name="Picture 2" descr="University Of Sydney – HISTORICAL ORDERS 1995 to December 2019 Graduation  Ceremony Video Recording on USB or DVD – Ambassador Productions">
            <a:extLst>
              <a:ext uri="{FF2B5EF4-FFF2-40B4-BE49-F238E27FC236}">
                <a16:creationId xmlns:a16="http://schemas.microsoft.com/office/drawing/2014/main" id="{317D4D0C-420A-4F90-BDF7-B66E17EE839B}"/>
              </a:ext>
            </a:extLst>
          </p:cNvPr>
          <p:cNvPicPr>
            <a:picLocks noChangeAspect="1" noChangeArrowheads="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15240000" y="239490"/>
            <a:ext cx="1989137" cy="1989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526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p:txBody>
          <a:bodyPr/>
          <a:lstStyle/>
          <a:p>
            <a:r>
              <a:rPr lang="en-US" dirty="0"/>
              <a:t>CONCLUSIONS</a:t>
            </a:r>
          </a:p>
        </p:txBody>
      </p:sp>
      <p:pic>
        <p:nvPicPr>
          <p:cNvPr id="7" name="Picture 2" descr="University Of Sydney – HISTORICAL ORDERS 1995 to December 2019 Graduation  Ceremony Video Recording on USB or DVD – Ambassador Productions">
            <a:extLst>
              <a:ext uri="{FF2B5EF4-FFF2-40B4-BE49-F238E27FC236}">
                <a16:creationId xmlns:a16="http://schemas.microsoft.com/office/drawing/2014/main" id="{317D4D0C-420A-4F90-BDF7-B66E17EE839B}"/>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15240000" y="239490"/>
            <a:ext cx="1989137" cy="19891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14C1944-8220-4B5C-8FA3-59C0F695C0D8}"/>
              </a:ext>
            </a:extLst>
          </p:cNvPr>
          <p:cNvSpPr txBox="1"/>
          <p:nvPr/>
        </p:nvSpPr>
        <p:spPr>
          <a:xfrm>
            <a:off x="2819400" y="3543300"/>
            <a:ext cx="13780604" cy="332398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4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Effective alternatives to corporal punishment are many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4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4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Some parents need more support than others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4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4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Australia is ready to support parents</a:t>
            </a:r>
          </a:p>
        </p:txBody>
      </p:sp>
    </p:spTree>
    <p:extLst>
      <p:ext uri="{BB962C8B-B14F-4D97-AF65-F5344CB8AC3E}">
        <p14:creationId xmlns:p14="http://schemas.microsoft.com/office/powerpoint/2010/main" val="1070011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1384-C883-3817-A707-B87178D36853}"/>
              </a:ext>
            </a:extLst>
          </p:cNvPr>
          <p:cNvSpPr>
            <a:spLocks noGrp="1"/>
          </p:cNvSpPr>
          <p:nvPr>
            <p:ph type="title"/>
          </p:nvPr>
        </p:nvSpPr>
        <p:spPr>
          <a:xfrm>
            <a:off x="5100801" y="5829300"/>
            <a:ext cx="12272799" cy="1645920"/>
          </a:xfrm>
        </p:spPr>
        <p:txBody>
          <a:bodyPr/>
          <a:lstStyle/>
          <a:p>
            <a:r>
              <a:rPr lang="en-US" sz="4800" dirty="0"/>
              <a:t>Professor Sophie Havighurst</a:t>
            </a:r>
            <a:br>
              <a:rPr lang="en-US" sz="4800" dirty="0"/>
            </a:br>
            <a:br>
              <a:rPr lang="en-US" sz="4800" dirty="0"/>
            </a:br>
            <a:r>
              <a:rPr lang="en-US" sz="4000" dirty="0"/>
              <a:t>Mindful, Department of Psychiatry</a:t>
            </a:r>
            <a:br>
              <a:rPr lang="en-US" sz="4000" dirty="0"/>
            </a:br>
            <a:r>
              <a:rPr lang="en-US" sz="4000" dirty="0"/>
              <a:t>The University of Melbourne</a:t>
            </a:r>
            <a:br>
              <a:rPr lang="en-US" sz="4800" dirty="0"/>
            </a:br>
            <a:r>
              <a:rPr lang="en-US" sz="4000" dirty="0">
                <a:hlinkClick r:id="rId3"/>
              </a:rPr>
              <a:t>sophie.h@unimelb.edu.au</a:t>
            </a:r>
            <a:r>
              <a:rPr lang="en-US" sz="4000" dirty="0"/>
              <a:t> </a:t>
            </a:r>
            <a:br>
              <a:rPr lang="en-US" sz="4000" dirty="0"/>
            </a:br>
            <a:r>
              <a:rPr lang="en-US" sz="4000" dirty="0">
                <a:hlinkClick r:id="rId4"/>
              </a:rPr>
              <a:t>www.tuningintokids.org.au</a:t>
            </a:r>
            <a:r>
              <a:rPr lang="en-US" sz="4000" dirty="0"/>
              <a:t> </a:t>
            </a:r>
            <a:endParaRPr lang="en-US" sz="4800" dirty="0"/>
          </a:p>
        </p:txBody>
      </p:sp>
      <p:sp>
        <p:nvSpPr>
          <p:cNvPr id="3" name="Text Placeholder 2">
            <a:extLst>
              <a:ext uri="{FF2B5EF4-FFF2-40B4-BE49-F238E27FC236}">
                <a16:creationId xmlns:a16="http://schemas.microsoft.com/office/drawing/2014/main" id="{A606ECCE-DB88-20F8-1853-187BBA6DE793}"/>
              </a:ext>
            </a:extLst>
          </p:cNvPr>
          <p:cNvSpPr>
            <a:spLocks noGrp="1"/>
          </p:cNvSpPr>
          <p:nvPr>
            <p:ph type="body" idx="1"/>
          </p:nvPr>
        </p:nvSpPr>
        <p:spPr>
          <a:xfrm>
            <a:off x="5100801" y="1506220"/>
            <a:ext cx="12252960" cy="3691890"/>
          </a:xfrm>
        </p:spPr>
        <p:txBody>
          <a:bodyPr/>
          <a:lstStyle/>
          <a:p>
            <a:r>
              <a:rPr lang="en-US" sz="8000" dirty="0"/>
              <a:t>International Experiences of Banning Corporal Punishment</a:t>
            </a:r>
          </a:p>
          <a:p>
            <a:endParaRPr lang="en-US" sz="8000" dirty="0"/>
          </a:p>
          <a:p>
            <a:endParaRPr lang="en-US" sz="8000" dirty="0"/>
          </a:p>
        </p:txBody>
      </p:sp>
    </p:spTree>
    <p:extLst>
      <p:ext uri="{BB962C8B-B14F-4D97-AF65-F5344CB8AC3E}">
        <p14:creationId xmlns:p14="http://schemas.microsoft.com/office/powerpoint/2010/main" val="4251872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58C25-AE45-53D0-36C0-25A642DBF44A}"/>
              </a:ext>
            </a:extLst>
          </p:cNvPr>
          <p:cNvSpPr>
            <a:spLocks noGrp="1"/>
          </p:cNvSpPr>
          <p:nvPr>
            <p:ph type="ctrTitle"/>
          </p:nvPr>
        </p:nvSpPr>
        <p:spPr>
          <a:xfrm>
            <a:off x="4800600" y="1104900"/>
            <a:ext cx="12115800" cy="5355312"/>
          </a:xfrm>
        </p:spPr>
        <p:txBody>
          <a:bodyPr/>
          <a:lstStyle/>
          <a:p>
            <a:r>
              <a:rPr lang="en-AU" sz="4800" b="0" dirty="0">
                <a:solidFill>
                  <a:srgbClr val="002060"/>
                </a:solidFill>
              </a:rPr>
              <a:t>A BETTER FUTURE FOR CHILDREN WITHOUT VIOLENCE: EXAMINING THE EVIDENCE FOR ENDING CORPORAL PUNISHMENT </a:t>
            </a:r>
            <a:br>
              <a:rPr lang="en-AU" sz="5400" dirty="0">
                <a:solidFill>
                  <a:srgbClr val="002060"/>
                </a:solidFill>
              </a:rPr>
            </a:br>
            <a:br>
              <a:rPr lang="en-AU" sz="5400" dirty="0">
                <a:solidFill>
                  <a:srgbClr val="002060"/>
                </a:solidFill>
              </a:rPr>
            </a:br>
            <a:r>
              <a:rPr lang="en-AU" sz="4800" b="0" dirty="0">
                <a:solidFill>
                  <a:srgbClr val="002060"/>
                </a:solidFill>
              </a:rPr>
              <a:t>The current state of legislation</a:t>
            </a:r>
            <a:br>
              <a:rPr lang="en-AU" sz="4800" b="0" dirty="0">
                <a:solidFill>
                  <a:srgbClr val="002060"/>
                </a:solidFill>
              </a:rPr>
            </a:br>
            <a:endParaRPr lang="en-US" sz="5400" b="0" dirty="0">
              <a:solidFill>
                <a:srgbClr val="002060"/>
              </a:solidFill>
            </a:endParaRPr>
          </a:p>
        </p:txBody>
      </p:sp>
      <p:sp>
        <p:nvSpPr>
          <p:cNvPr id="3" name="Subtitle 2">
            <a:extLst>
              <a:ext uri="{FF2B5EF4-FFF2-40B4-BE49-F238E27FC236}">
                <a16:creationId xmlns:a16="http://schemas.microsoft.com/office/drawing/2014/main" id="{6D767428-E067-EA9A-31A0-72EA9F2B1918}"/>
              </a:ext>
            </a:extLst>
          </p:cNvPr>
          <p:cNvSpPr>
            <a:spLocks noGrp="1"/>
          </p:cNvSpPr>
          <p:nvPr>
            <p:ph type="subTitle" idx="4"/>
          </p:nvPr>
        </p:nvSpPr>
        <p:spPr>
          <a:xfrm>
            <a:off x="4572000" y="6863696"/>
            <a:ext cx="13487400" cy="2646878"/>
          </a:xfrm>
        </p:spPr>
        <p:txBody>
          <a:bodyPr/>
          <a:lstStyle/>
          <a:p>
            <a:pPr marL="0" indent="0" eaLnBrk="1" fontAlgn="auto" hangingPunct="1">
              <a:spcAft>
                <a:spcPts val="0"/>
              </a:spcAft>
              <a:buFont typeface="Arial" panose="020B0604020202020204" pitchFamily="34" charset="0"/>
              <a:buNone/>
              <a:defRPr/>
            </a:pPr>
            <a:r>
              <a:rPr lang="en-AU" sz="3200" b="1" dirty="0">
                <a:solidFill>
                  <a:schemeClr val="tx2"/>
                </a:solidFill>
                <a:latin typeface="Arial" panose="020B0604020202020204" pitchFamily="34" charset="0"/>
                <a:ea typeface="+mn-ea"/>
                <a:cs typeface="Arial" panose="020B0604020202020204" pitchFamily="34" charset="0"/>
              </a:rPr>
              <a:t>Professor Ben Mathews </a:t>
            </a:r>
          </a:p>
          <a:p>
            <a:pPr marL="0" indent="0" eaLnBrk="1" fontAlgn="auto" hangingPunct="1">
              <a:spcAft>
                <a:spcPts val="0"/>
              </a:spcAft>
              <a:buFont typeface="Arial" panose="020B0604020202020204" pitchFamily="34" charset="0"/>
              <a:buNone/>
              <a:defRPr/>
            </a:pPr>
            <a:r>
              <a:rPr lang="en-US" sz="2800" dirty="0">
                <a:solidFill>
                  <a:schemeClr val="tx2"/>
                </a:solidFill>
                <a:latin typeface="Arial" panose="020B0604020202020204" pitchFamily="34" charset="0"/>
                <a:ea typeface="+mn-ea"/>
                <a:cs typeface="Arial" panose="020B0604020202020204" pitchFamily="34" charset="0"/>
              </a:rPr>
              <a:t>Principal Research Fellow, School of Law, Queensland University of Technology </a:t>
            </a:r>
          </a:p>
          <a:p>
            <a:pPr marL="0" indent="0" eaLnBrk="1" fontAlgn="auto" hangingPunct="1">
              <a:spcAft>
                <a:spcPts val="0"/>
              </a:spcAft>
              <a:buFont typeface="Arial" panose="020B0604020202020204" pitchFamily="34" charset="0"/>
              <a:buNone/>
              <a:defRPr/>
            </a:pPr>
            <a:r>
              <a:rPr lang="en-AU" sz="2800" dirty="0">
                <a:solidFill>
                  <a:schemeClr val="tx2"/>
                </a:solidFill>
                <a:latin typeface="Arial" panose="020B0604020202020204" pitchFamily="34" charset="0"/>
                <a:ea typeface="+mn-ea"/>
                <a:cs typeface="Arial" panose="020B0604020202020204" pitchFamily="34" charset="0"/>
              </a:rPr>
              <a:t>Australian Centre for Health Law Research</a:t>
            </a:r>
          </a:p>
          <a:p>
            <a:pPr marL="0" indent="0" eaLnBrk="1" fontAlgn="auto" hangingPunct="1">
              <a:spcAft>
                <a:spcPts val="0"/>
              </a:spcAft>
              <a:buFont typeface="Arial" panose="020B0604020202020204" pitchFamily="34" charset="0"/>
              <a:buNone/>
              <a:defRPr/>
            </a:pPr>
            <a:r>
              <a:rPr lang="en-US" sz="2800" dirty="0">
                <a:solidFill>
                  <a:schemeClr val="tx2"/>
                </a:solidFill>
                <a:latin typeface="Arial" panose="020B0604020202020204" pitchFamily="34" charset="0"/>
                <a:ea typeface="+mn-ea"/>
                <a:cs typeface="Arial" panose="020B0604020202020204" pitchFamily="34" charset="0"/>
              </a:rPr>
              <a:t>Adjunct Professor, Johns Hopkins University, Bloomberg School of Public Health </a:t>
            </a:r>
          </a:p>
          <a:p>
            <a:pPr marL="0" indent="0" eaLnBrk="1" fontAlgn="auto" hangingPunct="1">
              <a:spcAft>
                <a:spcPts val="0"/>
              </a:spcAft>
              <a:buFont typeface="Arial" panose="020B0604020202020204" pitchFamily="34" charset="0"/>
              <a:buNone/>
              <a:defRPr/>
            </a:pPr>
            <a:r>
              <a:rPr lang="en-US" sz="2800" dirty="0">
                <a:solidFill>
                  <a:schemeClr val="accent1">
                    <a:lumMod val="40000"/>
                    <a:lumOff val="60000"/>
                  </a:schemeClr>
                </a:solidFill>
                <a:latin typeface="Arial" panose="020B0604020202020204" pitchFamily="34" charset="0"/>
                <a:ea typeface="+mn-ea"/>
                <a:cs typeface="Arial" panose="020B0604020202020204" pitchFamily="34" charset="0"/>
                <a:hlinkClick r:id="rId2"/>
              </a:rPr>
              <a:t>b.mathews@qut.edu.au</a:t>
            </a:r>
            <a:endParaRPr lang="en-US" sz="2800" dirty="0">
              <a:solidFill>
                <a:schemeClr val="accent1">
                  <a:lumMod val="40000"/>
                  <a:lumOff val="60000"/>
                </a:schemeClr>
              </a:solidFill>
              <a:latin typeface="Arial" panose="020B0604020202020204" pitchFamily="34" charset="0"/>
              <a:ea typeface="+mn-ea"/>
              <a:cs typeface="Arial" panose="020B0604020202020204" pitchFamily="34" charset="0"/>
            </a:endParaRPr>
          </a:p>
          <a:p>
            <a:pPr marL="0" indent="0" eaLnBrk="1" fontAlgn="auto" hangingPunct="1">
              <a:spcAft>
                <a:spcPts val="0"/>
              </a:spcAft>
              <a:buFont typeface="Arial" panose="020B0604020202020204" pitchFamily="34" charset="0"/>
              <a:buNone/>
              <a:defRPr/>
            </a:pPr>
            <a:r>
              <a:rPr lang="en-US" sz="2800" dirty="0">
                <a:solidFill>
                  <a:schemeClr val="accent1">
                    <a:lumMod val="40000"/>
                    <a:lumOff val="60000"/>
                  </a:schemeClr>
                </a:solidFill>
                <a:latin typeface="Arial" panose="020B0604020202020204" pitchFamily="34" charset="0"/>
                <a:ea typeface="+mn-ea"/>
                <a:cs typeface="Arial" panose="020B0604020202020204" pitchFamily="34" charset="0"/>
                <a:hlinkClick r:id="rId3"/>
              </a:rPr>
              <a:t>https://www.australianchildmaltreatmentstudy.org</a:t>
            </a:r>
            <a:endParaRPr lang="en-US" sz="2800" dirty="0"/>
          </a:p>
        </p:txBody>
      </p:sp>
    </p:spTree>
    <p:extLst>
      <p:ext uri="{BB962C8B-B14F-4D97-AF65-F5344CB8AC3E}">
        <p14:creationId xmlns:p14="http://schemas.microsoft.com/office/powerpoint/2010/main" val="2406968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7182D5CD-BCC5-8CB1-E45A-339C2E2DF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674370"/>
            <a:ext cx="13175165" cy="8507730"/>
          </a:xfrm>
          <a:prstGeom prst="rect">
            <a:avLst/>
          </a:prstGeom>
        </p:spPr>
      </p:pic>
      <p:sp>
        <p:nvSpPr>
          <p:cNvPr id="3" name="Title 1">
            <a:extLst>
              <a:ext uri="{FF2B5EF4-FFF2-40B4-BE49-F238E27FC236}">
                <a16:creationId xmlns:a16="http://schemas.microsoft.com/office/drawing/2014/main" id="{B9535B41-1EA4-A80B-B899-AFCC75D5DF83}"/>
              </a:ext>
            </a:extLst>
          </p:cNvPr>
          <p:cNvSpPr txBox="1">
            <a:spLocks/>
          </p:cNvSpPr>
          <p:nvPr/>
        </p:nvSpPr>
        <p:spPr>
          <a:xfrm>
            <a:off x="5105400" y="9182100"/>
            <a:ext cx="12252961" cy="16459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hlinkClick r:id="rId3"/>
              </a:rPr>
              <a:t>https://endcorporalpunishment.org/resources/research/</a:t>
            </a:r>
            <a:r>
              <a:rPr lang="en-US" sz="2800" dirty="0"/>
              <a:t> </a:t>
            </a:r>
            <a:br>
              <a:rPr lang="en-US" sz="2400" dirty="0"/>
            </a:br>
            <a:endParaRPr lang="en-US" sz="2400" dirty="0"/>
          </a:p>
        </p:txBody>
      </p:sp>
    </p:spTree>
    <p:extLst>
      <p:ext uri="{BB962C8B-B14F-4D97-AF65-F5344CB8AC3E}">
        <p14:creationId xmlns:p14="http://schemas.microsoft.com/office/powerpoint/2010/main" val="727645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4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id="{1482BA08-65F8-8F51-BA72-0E4088426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7205" y="965200"/>
            <a:ext cx="10713589" cy="8356599"/>
          </a:xfrm>
          <a:prstGeom prst="rect">
            <a:avLst/>
          </a:prstGeom>
        </p:spPr>
      </p:pic>
    </p:spTree>
    <p:extLst>
      <p:ext uri="{BB962C8B-B14F-4D97-AF65-F5344CB8AC3E}">
        <p14:creationId xmlns:p14="http://schemas.microsoft.com/office/powerpoint/2010/main" val="1190005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application&#10;&#10;Description automatically generated">
            <a:extLst>
              <a:ext uri="{FF2B5EF4-FFF2-40B4-BE49-F238E27FC236}">
                <a16:creationId xmlns:a16="http://schemas.microsoft.com/office/drawing/2014/main" id="{A57F096C-32DE-47F4-AFA4-090A4366D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0"/>
            <a:ext cx="14040559" cy="10082347"/>
          </a:xfrm>
          <a:prstGeom prst="rect">
            <a:avLst/>
          </a:prstGeom>
        </p:spPr>
      </p:pic>
    </p:spTree>
    <p:extLst>
      <p:ext uri="{BB962C8B-B14F-4D97-AF65-F5344CB8AC3E}">
        <p14:creationId xmlns:p14="http://schemas.microsoft.com/office/powerpoint/2010/main" val="2825803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4E48C-DF82-39B0-3A28-B13848A84A3B}"/>
              </a:ext>
            </a:extLst>
          </p:cNvPr>
          <p:cNvSpPr txBox="1">
            <a:spLocks/>
          </p:cNvSpPr>
          <p:nvPr/>
        </p:nvSpPr>
        <p:spPr>
          <a:xfrm>
            <a:off x="3581400" y="342900"/>
            <a:ext cx="12272799" cy="16459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a:t>How does change occur?</a:t>
            </a:r>
          </a:p>
        </p:txBody>
      </p:sp>
      <p:sp>
        <p:nvSpPr>
          <p:cNvPr id="3" name="Text Placeholder 2">
            <a:extLst>
              <a:ext uri="{FF2B5EF4-FFF2-40B4-BE49-F238E27FC236}">
                <a16:creationId xmlns:a16="http://schemas.microsoft.com/office/drawing/2014/main" id="{81AB5BF5-EDC8-D21A-B62B-8D45A42EC996}"/>
              </a:ext>
            </a:extLst>
          </p:cNvPr>
          <p:cNvSpPr txBox="1">
            <a:spLocks/>
          </p:cNvSpPr>
          <p:nvPr/>
        </p:nvSpPr>
        <p:spPr>
          <a:xfrm>
            <a:off x="1752600" y="2297430"/>
            <a:ext cx="9758200" cy="6789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r>
              <a:rPr lang="en-US" sz="4400" dirty="0"/>
              <a:t>What happens first? </a:t>
            </a:r>
          </a:p>
          <a:p>
            <a:pPr marL="571500" indent="-571500"/>
            <a:r>
              <a:rPr lang="en-US" sz="4400" dirty="0"/>
              <a:t>Change in attitudes, </a:t>
            </a:r>
            <a:r>
              <a:rPr lang="en-US" sz="4400" dirty="0" err="1"/>
              <a:t>behaviours</a:t>
            </a:r>
            <a:r>
              <a:rPr lang="en-US" sz="4400" dirty="0"/>
              <a:t> or the law?</a:t>
            </a:r>
          </a:p>
          <a:p>
            <a:pPr marL="571500" indent="-571500"/>
            <a:r>
              <a:rPr lang="en-US" sz="4400" dirty="0"/>
              <a:t>Changes in views about parenting and children’s rights over time – leading to reduced acceptance of corporal punishment</a:t>
            </a:r>
          </a:p>
          <a:p>
            <a:pPr marL="571500" indent="-571500"/>
            <a:r>
              <a:rPr lang="en-US" sz="4400" dirty="0"/>
              <a:t>But is this enough??</a:t>
            </a:r>
          </a:p>
          <a:p>
            <a:pPr marL="571500" indent="-571500"/>
            <a:r>
              <a:rPr lang="en-US" sz="4400" dirty="0"/>
              <a:t>What else is needed?</a:t>
            </a:r>
          </a:p>
          <a:p>
            <a:endParaRPr lang="en-US" dirty="0"/>
          </a:p>
          <a:p>
            <a:endParaRPr lang="en-US" dirty="0"/>
          </a:p>
          <a:p>
            <a:endParaRPr lang="en-US" dirty="0"/>
          </a:p>
        </p:txBody>
      </p:sp>
      <p:pic>
        <p:nvPicPr>
          <p:cNvPr id="4" name="Picture 3" descr="A picture containing text, grass, sign&#10;&#10;Description automatically generated">
            <a:extLst>
              <a:ext uri="{FF2B5EF4-FFF2-40B4-BE49-F238E27FC236}">
                <a16:creationId xmlns:a16="http://schemas.microsoft.com/office/drawing/2014/main" id="{D6C378D4-1CC3-DCF8-0AD5-0807C2344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2698" y="2435009"/>
            <a:ext cx="4311501" cy="6514262"/>
          </a:xfrm>
          <a:prstGeom prst="rect">
            <a:avLst/>
          </a:prstGeom>
        </p:spPr>
      </p:pic>
    </p:spTree>
    <p:extLst>
      <p:ext uri="{BB962C8B-B14F-4D97-AF65-F5344CB8AC3E}">
        <p14:creationId xmlns:p14="http://schemas.microsoft.com/office/powerpoint/2010/main" val="725580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12D85F-D3F0-E7E5-E9E8-B42BFD2BC4E8}"/>
              </a:ext>
            </a:extLst>
          </p:cNvPr>
          <p:cNvSpPr txBox="1">
            <a:spLocks/>
          </p:cNvSpPr>
          <p:nvPr/>
        </p:nvSpPr>
        <p:spPr>
          <a:xfrm>
            <a:off x="3436340" y="720090"/>
            <a:ext cx="12272799" cy="16459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b="1" dirty="0">
                <a:solidFill>
                  <a:schemeClr val="accent5">
                    <a:lumMod val="75000"/>
                  </a:schemeClr>
                </a:solidFill>
              </a:rPr>
              <a:t>Case study: Sweden</a:t>
            </a:r>
          </a:p>
        </p:txBody>
      </p:sp>
      <p:sp>
        <p:nvSpPr>
          <p:cNvPr id="6" name="Text Placeholder 2">
            <a:extLst>
              <a:ext uri="{FF2B5EF4-FFF2-40B4-BE49-F238E27FC236}">
                <a16:creationId xmlns:a16="http://schemas.microsoft.com/office/drawing/2014/main" id="{8171AC2E-140D-8FC3-496A-B2B624C57C3F}"/>
              </a:ext>
            </a:extLst>
          </p:cNvPr>
          <p:cNvSpPr txBox="1">
            <a:spLocks/>
          </p:cNvSpPr>
          <p:nvPr/>
        </p:nvSpPr>
        <p:spPr>
          <a:xfrm>
            <a:off x="381000" y="3287233"/>
            <a:ext cx="16012337" cy="6789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3600" dirty="0"/>
              <a:t>Sweden first to change the law – 1979</a:t>
            </a:r>
          </a:p>
          <a:p>
            <a:pPr marL="342900" indent="-342900"/>
            <a:r>
              <a:rPr lang="en-AU" sz="3600" dirty="0"/>
              <a:t>1979 legislative change was introduced alongside:</a:t>
            </a:r>
          </a:p>
          <a:p>
            <a:pPr marL="800100" lvl="1" indent="-342900"/>
            <a:r>
              <a:rPr lang="en-AU" sz="3600" dirty="0"/>
              <a:t>a significant public health campaign to raise awareness</a:t>
            </a:r>
          </a:p>
          <a:p>
            <a:pPr marL="800100" lvl="1" indent="-342900"/>
            <a:r>
              <a:rPr lang="en-AU" sz="3600" dirty="0"/>
              <a:t>provision of a supportive child welfare system</a:t>
            </a:r>
          </a:p>
          <a:p>
            <a:pPr marL="800100" lvl="1" indent="-342900"/>
            <a:r>
              <a:rPr lang="en-AU" sz="3600" dirty="0"/>
              <a:t>wide access to alternative parenting strategies </a:t>
            </a:r>
          </a:p>
          <a:p>
            <a:pPr marL="342900" indent="-342900"/>
            <a:r>
              <a:rPr lang="en-AU" sz="3600" dirty="0"/>
              <a:t>Attitudes of acceptance of CP have reduced over time: </a:t>
            </a:r>
          </a:p>
          <a:p>
            <a:pPr marL="800100" lvl="1" indent="-342900"/>
            <a:r>
              <a:rPr lang="en-AU" sz="3600" dirty="0"/>
              <a:t>53% in 1965</a:t>
            </a:r>
          </a:p>
          <a:p>
            <a:pPr marL="800100" lvl="1" indent="-342900"/>
            <a:r>
              <a:rPr lang="en-AU" sz="3600" dirty="0"/>
              <a:t>11% in 1996</a:t>
            </a:r>
          </a:p>
          <a:p>
            <a:pPr marL="342900" indent="-342900"/>
            <a:r>
              <a:rPr lang="en-AU" sz="3600" dirty="0"/>
              <a:t>Child/youth self-reports - 86% reported never having experienced CP in 2000</a:t>
            </a:r>
          </a:p>
          <a:p>
            <a:pPr marL="342900" indent="-342900"/>
            <a:r>
              <a:rPr lang="en-AU" sz="3600" dirty="0"/>
              <a:t>Child death rates due to physical punishment have remained very low since 1971</a:t>
            </a:r>
            <a:endParaRPr lang="en-AU" sz="2400" dirty="0"/>
          </a:p>
          <a:p>
            <a:pPr marL="457200" indent="-457200"/>
            <a:endParaRPr lang="en-US" sz="3200" dirty="0"/>
          </a:p>
          <a:p>
            <a:endParaRPr lang="en-US" sz="3200" dirty="0"/>
          </a:p>
          <a:p>
            <a:endParaRPr lang="en-US" dirty="0"/>
          </a:p>
        </p:txBody>
      </p:sp>
      <p:pic>
        <p:nvPicPr>
          <p:cNvPr id="11" name="Picture 10" descr="A picture containing sky, outdoor, day&#10;&#10;Description automatically generated">
            <a:extLst>
              <a:ext uri="{FF2B5EF4-FFF2-40B4-BE49-F238E27FC236}">
                <a16:creationId xmlns:a16="http://schemas.microsoft.com/office/drawing/2014/main" id="{1978019C-CF41-91C1-A574-93E8E2C25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4800" y="2933700"/>
            <a:ext cx="5743460" cy="3253974"/>
          </a:xfrm>
          <a:prstGeom prst="rect">
            <a:avLst/>
          </a:prstGeom>
        </p:spPr>
      </p:pic>
    </p:spTree>
    <p:extLst>
      <p:ext uri="{BB962C8B-B14F-4D97-AF65-F5344CB8AC3E}">
        <p14:creationId xmlns:p14="http://schemas.microsoft.com/office/powerpoint/2010/main" val="4028529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1B9FA-5ABA-05BD-B95F-101DDE8A0BFF}"/>
              </a:ext>
            </a:extLst>
          </p:cNvPr>
          <p:cNvSpPr>
            <a:spLocks noGrp="1"/>
          </p:cNvSpPr>
          <p:nvPr>
            <p:ph type="title"/>
          </p:nvPr>
        </p:nvSpPr>
        <p:spPr>
          <a:xfrm>
            <a:off x="3581400" y="957264"/>
            <a:ext cx="12763500" cy="1989137"/>
          </a:xfrm>
        </p:spPr>
        <p:txBody>
          <a:bodyPr/>
          <a:lstStyle/>
          <a:p>
            <a:r>
              <a:rPr lang="en-US" sz="7200" dirty="0"/>
              <a:t>A cross country comparison</a:t>
            </a:r>
          </a:p>
        </p:txBody>
      </p:sp>
      <p:sp>
        <p:nvSpPr>
          <p:cNvPr id="3" name="Content Placeholder 2">
            <a:extLst>
              <a:ext uri="{FF2B5EF4-FFF2-40B4-BE49-F238E27FC236}">
                <a16:creationId xmlns:a16="http://schemas.microsoft.com/office/drawing/2014/main" id="{4E960746-48E2-251A-A410-A062C80E84F4}"/>
              </a:ext>
            </a:extLst>
          </p:cNvPr>
          <p:cNvSpPr>
            <a:spLocks noGrp="1"/>
          </p:cNvSpPr>
          <p:nvPr>
            <p:ph idx="1"/>
          </p:nvPr>
        </p:nvSpPr>
        <p:spPr>
          <a:xfrm>
            <a:off x="609600" y="2738438"/>
            <a:ext cx="16992600" cy="6527800"/>
          </a:xfrm>
        </p:spPr>
        <p:txBody>
          <a:bodyPr/>
          <a:lstStyle/>
          <a:p>
            <a:pPr marL="571500" indent="-571500"/>
            <a:r>
              <a:rPr lang="en-AU" sz="3600" dirty="0"/>
              <a:t>Bussmann et al. (2011) compared France, Spain, Austria, Germany &amp; Sweden</a:t>
            </a:r>
          </a:p>
          <a:p>
            <a:pPr marL="571500" indent="-571500"/>
            <a:r>
              <a:rPr lang="en-AU" sz="3600" dirty="0"/>
              <a:t>Survey of 1000 parents in each country</a:t>
            </a:r>
          </a:p>
          <a:p>
            <a:pPr marL="571500" indent="-571500"/>
            <a:r>
              <a:rPr lang="en-AU" sz="3600" dirty="0"/>
              <a:t>Looked at legislation change &amp; an educational campaign</a:t>
            </a:r>
          </a:p>
          <a:p>
            <a:pPr marL="571500" indent="-571500"/>
            <a:r>
              <a:rPr lang="en-AU" sz="3600" dirty="0"/>
              <a:t>Asked whether parents </a:t>
            </a:r>
            <a:r>
              <a:rPr lang="en-AU" sz="3600" b="1" u="sng" dirty="0"/>
              <a:t>reported</a:t>
            </a:r>
            <a:r>
              <a:rPr lang="en-AU" sz="3600" dirty="0"/>
              <a:t> using mild CP with their child – e.g., ‘a mild slap on the face’: YES?</a:t>
            </a:r>
          </a:p>
          <a:p>
            <a:pPr marL="1028700" lvl="1" indent="-571500"/>
            <a:r>
              <a:rPr lang="en-AU" sz="3600" dirty="0"/>
              <a:t>France 71.5% of parents (no ban + no campaign)</a:t>
            </a:r>
          </a:p>
          <a:p>
            <a:pPr marL="1028700" lvl="1" indent="-571500"/>
            <a:r>
              <a:rPr lang="en-AU" sz="3600" dirty="0"/>
              <a:t>Spain 54.6% of parents (no ban + campaign)</a:t>
            </a:r>
          </a:p>
          <a:p>
            <a:pPr marL="1028700" lvl="1" indent="-571500"/>
            <a:r>
              <a:rPr lang="en-AU" sz="3600" dirty="0"/>
              <a:t>Austria 49.9% of parents (ban + no campaign)</a:t>
            </a:r>
          </a:p>
          <a:p>
            <a:pPr marL="1028700" lvl="1" indent="-571500"/>
            <a:r>
              <a:rPr lang="en-AU" sz="3600" dirty="0"/>
              <a:t>Germany 42.6% of parents (later ban + campaign)</a:t>
            </a:r>
          </a:p>
          <a:p>
            <a:pPr marL="1028700" lvl="1" indent="-571500"/>
            <a:r>
              <a:rPr lang="en-AU" sz="3600" dirty="0"/>
              <a:t>Sweden 14.1% of parents (early ban + campaign)</a:t>
            </a:r>
          </a:p>
          <a:p>
            <a:pPr marL="571500" indent="-571500"/>
            <a:r>
              <a:rPr lang="en-AU" sz="3600" dirty="0"/>
              <a:t>Examined own childhood of CP, &amp; frequency of violence in parent relationship</a:t>
            </a:r>
          </a:p>
          <a:p>
            <a:r>
              <a:rPr lang="en-AU" sz="3600" b="1" u="sng" dirty="0"/>
              <a:t>Legislation change plus continuous campaigning is key</a:t>
            </a:r>
            <a:endParaRPr lang="en-US" sz="3600" b="1" u="sng" dirty="0"/>
          </a:p>
        </p:txBody>
      </p:sp>
      <p:pic>
        <p:nvPicPr>
          <p:cNvPr id="4" name="Picture 3" descr="Map&#10;&#10;Description automatically generated">
            <a:extLst>
              <a:ext uri="{FF2B5EF4-FFF2-40B4-BE49-F238E27FC236}">
                <a16:creationId xmlns:a16="http://schemas.microsoft.com/office/drawing/2014/main" id="{F9893551-0608-0D8A-E00B-B1C96F3E8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0" y="5143500"/>
            <a:ext cx="4292600" cy="3275932"/>
          </a:xfrm>
          <a:prstGeom prst="rect">
            <a:avLst/>
          </a:prstGeom>
        </p:spPr>
      </p:pic>
    </p:spTree>
    <p:extLst>
      <p:ext uri="{BB962C8B-B14F-4D97-AF65-F5344CB8AC3E}">
        <p14:creationId xmlns:p14="http://schemas.microsoft.com/office/powerpoint/2010/main" val="3063254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3430-50BF-4418-1652-B9F50D44D48E}"/>
              </a:ext>
            </a:extLst>
          </p:cNvPr>
          <p:cNvSpPr>
            <a:spLocks noGrp="1"/>
          </p:cNvSpPr>
          <p:nvPr>
            <p:ph type="title"/>
          </p:nvPr>
        </p:nvSpPr>
        <p:spPr>
          <a:xfrm>
            <a:off x="2973426" y="529115"/>
            <a:ext cx="14781173" cy="1989137"/>
          </a:xfrm>
        </p:spPr>
        <p:txBody>
          <a:bodyPr/>
          <a:lstStyle/>
          <a:p>
            <a:r>
              <a:rPr lang="en-US" sz="5400" dirty="0"/>
              <a:t>What’s needed in a public health campaign?</a:t>
            </a:r>
            <a:br>
              <a:rPr lang="en-US" sz="5400" dirty="0"/>
            </a:br>
            <a:br>
              <a:rPr lang="en-US" dirty="0"/>
            </a:br>
            <a:endParaRPr lang="en-US" dirty="0"/>
          </a:p>
        </p:txBody>
      </p:sp>
      <p:pic>
        <p:nvPicPr>
          <p:cNvPr id="4" name="Content Placeholder 3" descr="A group of people sitting on a beach&#10;&#10;Description automatically generated with low confidence">
            <a:extLst>
              <a:ext uri="{FF2B5EF4-FFF2-40B4-BE49-F238E27FC236}">
                <a16:creationId xmlns:a16="http://schemas.microsoft.com/office/drawing/2014/main" id="{0F5BD27B-702D-BF80-30BC-A191524AA7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0" y="1523684"/>
            <a:ext cx="12114174" cy="7145470"/>
          </a:xfrm>
          <a:prstGeom prst="rect">
            <a:avLst/>
          </a:prstGeom>
        </p:spPr>
      </p:pic>
      <p:sp>
        <p:nvSpPr>
          <p:cNvPr id="5" name="Title 1">
            <a:extLst>
              <a:ext uri="{FF2B5EF4-FFF2-40B4-BE49-F238E27FC236}">
                <a16:creationId xmlns:a16="http://schemas.microsoft.com/office/drawing/2014/main" id="{F5F75CC1-E47A-6B1E-5747-9BECC62318CF}"/>
              </a:ext>
            </a:extLst>
          </p:cNvPr>
          <p:cNvSpPr txBox="1">
            <a:spLocks/>
          </p:cNvSpPr>
          <p:nvPr/>
        </p:nvSpPr>
        <p:spPr>
          <a:xfrm>
            <a:off x="2973427" y="8838884"/>
            <a:ext cx="14020800" cy="1989137"/>
          </a:xfrm>
          <a:prstGeom prst="rect">
            <a:avLst/>
          </a:prstGeom>
        </p:spPr>
        <p:txBody>
          <a:bodyPr/>
          <a:lstStyle>
            <a:lvl1pPr algn="l" defTabSz="914400" rtl="0" eaLnBrk="1" latinLnBrk="0" hangingPunct="1">
              <a:lnSpc>
                <a:spcPct val="90000"/>
              </a:lnSpc>
              <a:spcBef>
                <a:spcPct val="0"/>
              </a:spcBef>
              <a:buNone/>
              <a:defRPr sz="4400" b="1" kern="1200">
                <a:solidFill>
                  <a:srgbClr val="00717E"/>
                </a:solidFill>
                <a:latin typeface="Arial" panose="020B0604020202020204" pitchFamily="34" charset="0"/>
                <a:ea typeface="+mj-ea"/>
                <a:cs typeface="Arial" panose="020B0604020202020204" pitchFamily="34" charset="0"/>
              </a:defRPr>
            </a:lvl1pPr>
          </a:lstStyle>
          <a:p>
            <a:r>
              <a:rPr lang="en-US" dirty="0"/>
              <a:t>Example from Wales - </a:t>
            </a:r>
            <a:br>
              <a:rPr lang="en-US" dirty="0"/>
            </a:br>
            <a:r>
              <a:rPr lang="en-US" dirty="0">
                <a:hlinkClick r:id="rId3"/>
              </a:rPr>
              <a:t>https://www.youtube.com/watch?v=FcCXL6lQjMM</a:t>
            </a:r>
            <a:endParaRPr lang="en-US" dirty="0"/>
          </a:p>
        </p:txBody>
      </p:sp>
    </p:spTree>
    <p:extLst>
      <p:ext uri="{BB962C8B-B14F-4D97-AF65-F5344CB8AC3E}">
        <p14:creationId xmlns:p14="http://schemas.microsoft.com/office/powerpoint/2010/main" val="1289545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293AA-7422-88CA-409F-54FF71BB5C4A}"/>
              </a:ext>
            </a:extLst>
          </p:cNvPr>
          <p:cNvSpPr>
            <a:spLocks noGrp="1"/>
          </p:cNvSpPr>
          <p:nvPr>
            <p:ph type="title"/>
          </p:nvPr>
        </p:nvSpPr>
        <p:spPr>
          <a:xfrm>
            <a:off x="3200400" y="872331"/>
            <a:ext cx="12763500" cy="1989137"/>
          </a:xfrm>
        </p:spPr>
        <p:txBody>
          <a:bodyPr/>
          <a:lstStyle/>
          <a:p>
            <a:r>
              <a:rPr lang="en-US" sz="7200" dirty="0"/>
              <a:t>Case study: New Zealand</a:t>
            </a:r>
          </a:p>
        </p:txBody>
      </p:sp>
      <p:sp>
        <p:nvSpPr>
          <p:cNvPr id="3" name="Content Placeholder 2">
            <a:extLst>
              <a:ext uri="{FF2B5EF4-FFF2-40B4-BE49-F238E27FC236}">
                <a16:creationId xmlns:a16="http://schemas.microsoft.com/office/drawing/2014/main" id="{73739F0B-0A1D-33B4-D38B-65F5F9AD92C2}"/>
              </a:ext>
            </a:extLst>
          </p:cNvPr>
          <p:cNvSpPr>
            <a:spLocks noGrp="1"/>
          </p:cNvSpPr>
          <p:nvPr>
            <p:ph idx="1"/>
          </p:nvPr>
        </p:nvSpPr>
        <p:spPr>
          <a:xfrm>
            <a:off x="495300" y="2411672"/>
            <a:ext cx="12992100" cy="7018338"/>
          </a:xfrm>
        </p:spPr>
        <p:txBody>
          <a:bodyPr/>
          <a:lstStyle/>
          <a:p>
            <a:pPr marL="457200" indent="-457200"/>
            <a:r>
              <a:rPr lang="en-US" sz="3200" dirty="0"/>
              <a:t>Since late 1980’s drive to change legislation – long advocacy</a:t>
            </a:r>
          </a:p>
          <a:p>
            <a:pPr marL="457200" indent="-457200"/>
            <a:r>
              <a:rPr lang="en-AU" sz="3200" dirty="0"/>
              <a:t>Government funded parenting campaign </a:t>
            </a:r>
            <a:r>
              <a:rPr lang="en-AU" dirty="0"/>
              <a:t>(SKIP: Strategies with Kids: Information for Parents) </a:t>
            </a:r>
          </a:p>
          <a:p>
            <a:pPr marL="457200" indent="-457200"/>
            <a:r>
              <a:rPr lang="en-AU" sz="3200" dirty="0"/>
              <a:t>Advocacy with many communities including Māori and Pacific Island</a:t>
            </a:r>
            <a:endParaRPr lang="en-US" sz="3200" dirty="0"/>
          </a:p>
          <a:p>
            <a:pPr marL="457200" indent="-457200"/>
            <a:r>
              <a:rPr lang="en-US" sz="3200" dirty="0"/>
              <a:t>2007 finally - legislation change </a:t>
            </a:r>
          </a:p>
          <a:p>
            <a:pPr marL="457200" indent="-457200"/>
            <a:r>
              <a:rPr lang="en-AU" sz="3200" dirty="0"/>
              <a:t>Attitudes to CP changing prior to law change but significant acceleration post-legislation. Parent </a:t>
            </a:r>
            <a:r>
              <a:rPr lang="en-AU" sz="3200" b="1" dirty="0"/>
              <a:t>approval</a:t>
            </a:r>
            <a:r>
              <a:rPr lang="en-AU" sz="3200" dirty="0"/>
              <a:t> ratings of CP were:</a:t>
            </a:r>
          </a:p>
          <a:p>
            <a:pPr marL="1371600" lvl="2" indent="-457200"/>
            <a:r>
              <a:rPr lang="en-AU" sz="3200" dirty="0"/>
              <a:t>89% in 1981</a:t>
            </a:r>
          </a:p>
          <a:p>
            <a:pPr marL="1371600" lvl="2" indent="-457200"/>
            <a:r>
              <a:rPr lang="en-AU" sz="3200" dirty="0"/>
              <a:t>87% in 1993</a:t>
            </a:r>
          </a:p>
          <a:p>
            <a:pPr marL="1371600" lvl="2" indent="-457200"/>
            <a:r>
              <a:rPr lang="en-AU" sz="3200" dirty="0"/>
              <a:t>58% in 2008 (the year after law change)</a:t>
            </a:r>
          </a:p>
          <a:p>
            <a:pPr marL="1371600" lvl="2" indent="-457200"/>
            <a:r>
              <a:rPr lang="en-AU" sz="3200" dirty="0"/>
              <a:t>35% in 2013</a:t>
            </a:r>
          </a:p>
          <a:p>
            <a:pPr marL="1371600" lvl="2" indent="-457200"/>
            <a:r>
              <a:rPr lang="en-AU" sz="3200" dirty="0"/>
              <a:t>19% in 2018 (McLeod et al., 2021; Wood, 2013).</a:t>
            </a:r>
          </a:p>
          <a:p>
            <a:r>
              <a:rPr lang="en-AU" sz="3200" dirty="0"/>
              <a:t>2 years after 2007 - 12 cases seen by police for smacking – no prosecutions </a:t>
            </a:r>
          </a:p>
          <a:p>
            <a:endParaRPr lang="en-US" dirty="0"/>
          </a:p>
        </p:txBody>
      </p:sp>
      <p:pic>
        <p:nvPicPr>
          <p:cNvPr id="5" name="Picture 4" descr="Map&#10;&#10;Description automatically generated">
            <a:extLst>
              <a:ext uri="{FF2B5EF4-FFF2-40B4-BE49-F238E27FC236}">
                <a16:creationId xmlns:a16="http://schemas.microsoft.com/office/drawing/2014/main" id="{7F414C58-136C-6654-26A7-3D56F82F4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0833" y="2186536"/>
            <a:ext cx="3695700" cy="4709565"/>
          </a:xfrm>
          <a:prstGeom prst="rect">
            <a:avLst/>
          </a:prstGeom>
        </p:spPr>
      </p:pic>
      <p:sp>
        <p:nvSpPr>
          <p:cNvPr id="6" name="Title 1">
            <a:extLst>
              <a:ext uri="{FF2B5EF4-FFF2-40B4-BE49-F238E27FC236}">
                <a16:creationId xmlns:a16="http://schemas.microsoft.com/office/drawing/2014/main" id="{4A5ACA25-CFD9-179F-0ACF-1B031CC0C030}"/>
              </a:ext>
            </a:extLst>
          </p:cNvPr>
          <p:cNvSpPr txBox="1">
            <a:spLocks/>
          </p:cNvSpPr>
          <p:nvPr/>
        </p:nvSpPr>
        <p:spPr>
          <a:xfrm>
            <a:off x="5257800" y="7875328"/>
            <a:ext cx="12763500" cy="1989137"/>
          </a:xfrm>
          <a:prstGeom prst="rect">
            <a:avLst/>
          </a:prstGeom>
        </p:spPr>
        <p:txBody>
          <a:bodyPr/>
          <a:lstStyle>
            <a:lvl1pPr algn="l" defTabSz="914400" rtl="0" eaLnBrk="1" latinLnBrk="0" hangingPunct="1">
              <a:lnSpc>
                <a:spcPct val="90000"/>
              </a:lnSpc>
              <a:spcBef>
                <a:spcPct val="0"/>
              </a:spcBef>
              <a:buNone/>
              <a:defRPr sz="4400" b="1" kern="1200">
                <a:solidFill>
                  <a:srgbClr val="00717E"/>
                </a:solidFill>
                <a:latin typeface="Arial" panose="020B0604020202020204" pitchFamily="34" charset="0"/>
                <a:ea typeface="+mj-ea"/>
                <a:cs typeface="Arial" panose="020B0604020202020204" pitchFamily="34" charset="0"/>
              </a:defRPr>
            </a:lvl1pPr>
          </a:lstStyle>
          <a:p>
            <a:endParaRPr lang="en-US" sz="7200" dirty="0"/>
          </a:p>
        </p:txBody>
      </p:sp>
      <p:sp>
        <p:nvSpPr>
          <p:cNvPr id="7" name="TextBox 6">
            <a:extLst>
              <a:ext uri="{FF2B5EF4-FFF2-40B4-BE49-F238E27FC236}">
                <a16:creationId xmlns:a16="http://schemas.microsoft.com/office/drawing/2014/main" id="{3380DB28-BE52-DD1C-C623-099815BA7D1E}"/>
              </a:ext>
            </a:extLst>
          </p:cNvPr>
          <p:cNvSpPr txBox="1"/>
          <p:nvPr/>
        </p:nvSpPr>
        <p:spPr>
          <a:xfrm>
            <a:off x="12587177" y="7411634"/>
            <a:ext cx="5205523" cy="2554545"/>
          </a:xfrm>
          <a:prstGeom prst="rect">
            <a:avLst/>
          </a:prstGeom>
          <a:solidFill>
            <a:schemeClr val="accent1">
              <a:lumMod val="20000"/>
              <a:lumOff val="80000"/>
              <a:alpha val="53000"/>
            </a:schemeClr>
          </a:solidFill>
          <a:ln>
            <a:solidFill>
              <a:schemeClr val="tx1"/>
            </a:solidFill>
          </a:ln>
        </p:spPr>
        <p:txBody>
          <a:bodyPr wrap="square" rtlCol="0">
            <a:spAutoFit/>
          </a:bodyPr>
          <a:lstStyle/>
          <a:p>
            <a:pPr marL="0" indent="0">
              <a:buNone/>
            </a:pPr>
            <a:r>
              <a:rPr lang="en-US" sz="1600" dirty="0"/>
              <a:t>Ending Punishment of Children  (EPOCH) -  Save the Children </a:t>
            </a:r>
            <a:r>
              <a:rPr lang="en-US" sz="1600" dirty="0">
                <a:hlinkClick r:id="rId4"/>
              </a:rPr>
              <a:t>https://www.epochnz.org.nz/</a:t>
            </a:r>
            <a:r>
              <a:rPr lang="en-US" sz="1600" dirty="0"/>
              <a:t> </a:t>
            </a:r>
          </a:p>
          <a:p>
            <a:pPr marL="0" indent="0">
              <a:buNone/>
            </a:pPr>
            <a:endParaRPr lang="en-US" sz="1600" dirty="0"/>
          </a:p>
          <a:p>
            <a:pPr marL="0" indent="0">
              <a:buNone/>
            </a:pPr>
            <a:r>
              <a:rPr lang="en-US" sz="1600" dirty="0"/>
              <a:t>Wood, B., Hassall, I., Hook, G., &amp; </a:t>
            </a:r>
            <a:r>
              <a:rPr lang="en-US" sz="1600" dirty="0" err="1"/>
              <a:t>Ludbrook</a:t>
            </a:r>
            <a:r>
              <a:rPr lang="en-US" sz="1600" dirty="0"/>
              <a:t>, R. (2008). </a:t>
            </a:r>
            <a:r>
              <a:rPr lang="en-US" sz="1600" i="1" dirty="0"/>
              <a:t>Unreasonable Force: New Zealand's Journey towards Banning the Physical Punishment of Children</a:t>
            </a:r>
            <a:r>
              <a:rPr lang="en-US" sz="1600" dirty="0"/>
              <a:t>. Save the Children New Zealand.</a:t>
            </a:r>
          </a:p>
          <a:p>
            <a:pPr marL="0" indent="0">
              <a:buNone/>
            </a:pPr>
            <a:r>
              <a:rPr lang="en-US" sz="1600" u="sng" dirty="0">
                <a:hlinkClick r:id="rId5"/>
              </a:rPr>
              <a:t>https://resourcecentre.savethechildren.net/document/unreasonable-force-new-zealands-journey-towards-banning-physical-punishment-children/</a:t>
            </a:r>
            <a:r>
              <a:rPr lang="en-US" sz="1600" dirty="0"/>
              <a:t> </a:t>
            </a:r>
          </a:p>
        </p:txBody>
      </p:sp>
      <p:pic>
        <p:nvPicPr>
          <p:cNvPr id="9" name="Picture 8" descr="Logo&#10;&#10;Description automatically generated">
            <a:extLst>
              <a:ext uri="{FF2B5EF4-FFF2-40B4-BE49-F238E27FC236}">
                <a16:creationId xmlns:a16="http://schemas.microsoft.com/office/drawing/2014/main" id="{BED41D0E-F769-15C1-4AE9-205B6CE65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68033" y="490020"/>
            <a:ext cx="2868500" cy="1376880"/>
          </a:xfrm>
          <a:prstGeom prst="rect">
            <a:avLst/>
          </a:prstGeom>
        </p:spPr>
      </p:pic>
    </p:spTree>
    <p:extLst>
      <p:ext uri="{BB962C8B-B14F-4D97-AF65-F5344CB8AC3E}">
        <p14:creationId xmlns:p14="http://schemas.microsoft.com/office/powerpoint/2010/main" val="3039259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87FA-32F0-B00D-0058-663D942AB40E}"/>
              </a:ext>
            </a:extLst>
          </p:cNvPr>
          <p:cNvSpPr>
            <a:spLocks noGrp="1"/>
          </p:cNvSpPr>
          <p:nvPr>
            <p:ph type="title"/>
          </p:nvPr>
        </p:nvSpPr>
        <p:spPr/>
        <p:txBody>
          <a:bodyPr/>
          <a:lstStyle/>
          <a:p>
            <a:r>
              <a:rPr lang="en-US" sz="6000" dirty="0"/>
              <a:t>Concluding Points from seminar</a:t>
            </a:r>
          </a:p>
        </p:txBody>
      </p:sp>
      <p:sp>
        <p:nvSpPr>
          <p:cNvPr id="3" name="Content Placeholder 2">
            <a:extLst>
              <a:ext uri="{FF2B5EF4-FFF2-40B4-BE49-F238E27FC236}">
                <a16:creationId xmlns:a16="http://schemas.microsoft.com/office/drawing/2014/main" id="{5D16E4F2-C121-6B1F-4515-26B55D5913CB}"/>
              </a:ext>
            </a:extLst>
          </p:cNvPr>
          <p:cNvSpPr>
            <a:spLocks noGrp="1"/>
          </p:cNvSpPr>
          <p:nvPr>
            <p:ph idx="1"/>
          </p:nvPr>
        </p:nvSpPr>
        <p:spPr>
          <a:xfrm>
            <a:off x="990600" y="2738438"/>
            <a:ext cx="16040100" cy="6527800"/>
          </a:xfrm>
        </p:spPr>
        <p:txBody>
          <a:bodyPr/>
          <a:lstStyle/>
          <a:p>
            <a:pPr marL="457200" indent="-457200"/>
            <a:r>
              <a:rPr lang="en-AU" sz="3200" dirty="0"/>
              <a:t>CP breaches children’s right to be free from violence</a:t>
            </a:r>
          </a:p>
          <a:p>
            <a:pPr marL="457200" indent="-457200"/>
            <a:r>
              <a:rPr lang="en-AU" sz="3200" dirty="0"/>
              <a:t>CP has no benefits to children – only detrimental effects</a:t>
            </a:r>
          </a:p>
          <a:p>
            <a:pPr marL="457200" indent="-457200"/>
            <a:r>
              <a:rPr lang="en-AU" sz="3200" dirty="0"/>
              <a:t>Intergenerational effects of CP on later domestic violence/CP</a:t>
            </a:r>
          </a:p>
          <a:p>
            <a:pPr marL="457200" indent="-457200"/>
            <a:r>
              <a:rPr lang="en-AU" sz="3200" dirty="0"/>
              <a:t>In whose interests do we maintain these archaic laws?</a:t>
            </a:r>
          </a:p>
          <a:p>
            <a:pPr marL="457200" indent="-457200"/>
            <a:r>
              <a:rPr lang="en-AU" sz="3200" dirty="0"/>
              <a:t>Changes in law in other countries occurred </a:t>
            </a:r>
            <a:r>
              <a:rPr lang="en-AU" sz="3200" i="1" dirty="0"/>
              <a:t>prior to</a:t>
            </a:r>
            <a:r>
              <a:rPr lang="en-AU" sz="3200" dirty="0"/>
              <a:t> reductions in attitude and behaviour change</a:t>
            </a:r>
          </a:p>
          <a:p>
            <a:pPr marL="457200" indent="-457200"/>
            <a:r>
              <a:rPr lang="en-AU" sz="3200" dirty="0"/>
              <a:t>Countries with the most ideal outcomes have instigated public health campaigns educating the population about the law reform while also providing access to alternatives to corporal punishment (i.e., learning non-violent discipline strategies). </a:t>
            </a:r>
          </a:p>
          <a:p>
            <a:pPr marL="457200" indent="-457200"/>
            <a:r>
              <a:rPr lang="en-AU" sz="3200" dirty="0"/>
              <a:t>We do not need to wait for changes in attitudes to occur</a:t>
            </a:r>
          </a:p>
          <a:p>
            <a:pPr marL="457200" indent="-457200"/>
            <a:r>
              <a:rPr lang="en-AU" sz="4800" b="1" dirty="0"/>
              <a:t>We need to take action now. </a:t>
            </a:r>
          </a:p>
        </p:txBody>
      </p:sp>
    </p:spTree>
    <p:extLst>
      <p:ext uri="{BB962C8B-B14F-4D97-AF65-F5344CB8AC3E}">
        <p14:creationId xmlns:p14="http://schemas.microsoft.com/office/powerpoint/2010/main" val="4801323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3EB093-C918-BB1D-5099-789457EE12A5}"/>
              </a:ext>
            </a:extLst>
          </p:cNvPr>
          <p:cNvSpPr>
            <a:spLocks noGrp="1"/>
          </p:cNvSpPr>
          <p:nvPr>
            <p:ph type="title"/>
          </p:nvPr>
        </p:nvSpPr>
        <p:spPr>
          <a:xfrm>
            <a:off x="858739" y="357808"/>
            <a:ext cx="16527780" cy="2151623"/>
          </a:xfrm>
        </p:spPr>
        <p:txBody>
          <a:bodyPr anchor="b">
            <a:normAutofit/>
          </a:bodyPr>
          <a:lstStyle/>
          <a:p>
            <a:r>
              <a:rPr lang="en-US" sz="4500" dirty="0"/>
              <a:t>The hypocrisy of using corporal punishment with children is well </a:t>
            </a:r>
            <a:r>
              <a:rPr lang="en-AU" sz="4500" dirty="0"/>
              <a:t>summed up by child psychologist, Haim </a:t>
            </a:r>
            <a:r>
              <a:rPr lang="en-AU" sz="4500" dirty="0" err="1"/>
              <a:t>Ginnot</a:t>
            </a:r>
            <a:r>
              <a:rPr lang="en-AU" sz="4500" dirty="0"/>
              <a:t>.</a:t>
            </a:r>
            <a:br>
              <a:rPr lang="en-AU" sz="4500" dirty="0"/>
            </a:br>
            <a:endParaRPr lang="en-US" sz="4500" dirty="0"/>
          </a:p>
        </p:txBody>
      </p:sp>
      <p:sp>
        <p:nvSpPr>
          <p:cNvPr id="2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739" y="2522316"/>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 name="connsiteX0" fmla="*/ 0 w 16459200"/>
              <a:gd name="connsiteY0" fmla="*/ 0 h 27432"/>
              <a:gd name="connsiteX1" fmla="*/ 356616 w 16459200"/>
              <a:gd name="connsiteY1" fmla="*/ 0 h 27432"/>
              <a:gd name="connsiteX2" fmla="*/ 548640 w 16459200"/>
              <a:gd name="connsiteY2" fmla="*/ 0 h 27432"/>
              <a:gd name="connsiteX3" fmla="*/ 905256 w 16459200"/>
              <a:gd name="connsiteY3" fmla="*/ 0 h 27432"/>
              <a:gd name="connsiteX4" fmla="*/ 1591056 w 16459200"/>
              <a:gd name="connsiteY4" fmla="*/ 0 h 27432"/>
              <a:gd name="connsiteX5" fmla="*/ 2441448 w 16459200"/>
              <a:gd name="connsiteY5" fmla="*/ 0 h 27432"/>
              <a:gd name="connsiteX6" fmla="*/ 3456432 w 16459200"/>
              <a:gd name="connsiteY6" fmla="*/ 0 h 27432"/>
              <a:gd name="connsiteX7" fmla="*/ 4471416 w 16459200"/>
              <a:gd name="connsiteY7" fmla="*/ 0 h 27432"/>
              <a:gd name="connsiteX8" fmla="*/ 4992624 w 16459200"/>
              <a:gd name="connsiteY8" fmla="*/ 0 h 27432"/>
              <a:gd name="connsiteX9" fmla="*/ 5843016 w 16459200"/>
              <a:gd name="connsiteY9" fmla="*/ 0 h 27432"/>
              <a:gd name="connsiteX10" fmla="*/ 6528816 w 16459200"/>
              <a:gd name="connsiteY10" fmla="*/ 0 h 27432"/>
              <a:gd name="connsiteX11" fmla="*/ 7050024 w 16459200"/>
              <a:gd name="connsiteY11" fmla="*/ 0 h 27432"/>
              <a:gd name="connsiteX12" fmla="*/ 7900416 w 16459200"/>
              <a:gd name="connsiteY12" fmla="*/ 0 h 27432"/>
              <a:gd name="connsiteX13" fmla="*/ 8092440 w 16459200"/>
              <a:gd name="connsiteY13" fmla="*/ 0 h 27432"/>
              <a:gd name="connsiteX14" fmla="*/ 8613648 w 16459200"/>
              <a:gd name="connsiteY14" fmla="*/ 0 h 27432"/>
              <a:gd name="connsiteX15" fmla="*/ 9299448 w 16459200"/>
              <a:gd name="connsiteY15" fmla="*/ 0 h 27432"/>
              <a:gd name="connsiteX16" fmla="*/ 10149840 w 16459200"/>
              <a:gd name="connsiteY16" fmla="*/ 0 h 27432"/>
              <a:gd name="connsiteX17" fmla="*/ 10835640 w 16459200"/>
              <a:gd name="connsiteY17" fmla="*/ 0 h 27432"/>
              <a:gd name="connsiteX18" fmla="*/ 11850624 w 16459200"/>
              <a:gd name="connsiteY18" fmla="*/ 0 h 27432"/>
              <a:gd name="connsiteX19" fmla="*/ 12042648 w 16459200"/>
              <a:gd name="connsiteY19" fmla="*/ 0 h 27432"/>
              <a:gd name="connsiteX20" fmla="*/ 12728448 w 16459200"/>
              <a:gd name="connsiteY20" fmla="*/ 0 h 27432"/>
              <a:gd name="connsiteX21" fmla="*/ 12920472 w 16459200"/>
              <a:gd name="connsiteY21" fmla="*/ 0 h 27432"/>
              <a:gd name="connsiteX22" fmla="*/ 13935456 w 16459200"/>
              <a:gd name="connsiteY22" fmla="*/ 0 h 27432"/>
              <a:gd name="connsiteX23" fmla="*/ 14292072 w 16459200"/>
              <a:gd name="connsiteY23" fmla="*/ 0 h 27432"/>
              <a:gd name="connsiteX24" fmla="*/ 14484096 w 16459200"/>
              <a:gd name="connsiteY24" fmla="*/ 0 h 27432"/>
              <a:gd name="connsiteX25" fmla="*/ 15169896 w 16459200"/>
              <a:gd name="connsiteY25" fmla="*/ 0 h 27432"/>
              <a:gd name="connsiteX26" fmla="*/ 15526512 w 16459200"/>
              <a:gd name="connsiteY26" fmla="*/ 0 h 27432"/>
              <a:gd name="connsiteX27" fmla="*/ 16459200 w 16459200"/>
              <a:gd name="connsiteY27" fmla="*/ 0 h 27432"/>
              <a:gd name="connsiteX28" fmla="*/ 16459200 w 16459200"/>
              <a:gd name="connsiteY28" fmla="*/ 27432 h 27432"/>
              <a:gd name="connsiteX29" fmla="*/ 16102584 w 16459200"/>
              <a:gd name="connsiteY29" fmla="*/ 27432 h 27432"/>
              <a:gd name="connsiteX30" fmla="*/ 15416784 w 16459200"/>
              <a:gd name="connsiteY30" fmla="*/ 27432 h 27432"/>
              <a:gd name="connsiteX31" fmla="*/ 15060168 w 16459200"/>
              <a:gd name="connsiteY31" fmla="*/ 27432 h 27432"/>
              <a:gd name="connsiteX32" fmla="*/ 14617964 w 16459200"/>
              <a:gd name="connsiteY32" fmla="*/ 27432 h 27432"/>
              <a:gd name="connsiteX33" fmla="*/ 14209776 w 16459200"/>
              <a:gd name="connsiteY33" fmla="*/ 27432 h 27432"/>
              <a:gd name="connsiteX34" fmla="*/ 13688568 w 16459200"/>
              <a:gd name="connsiteY34" fmla="*/ 27432 h 27432"/>
              <a:gd name="connsiteX35" fmla="*/ 13331952 w 16459200"/>
              <a:gd name="connsiteY35" fmla="*/ 27432 h 27432"/>
              <a:gd name="connsiteX36" fmla="*/ 13139928 w 16459200"/>
              <a:gd name="connsiteY36" fmla="*/ 27432 h 27432"/>
              <a:gd name="connsiteX37" fmla="*/ 12454128 w 16459200"/>
              <a:gd name="connsiteY37" fmla="*/ 27432 h 27432"/>
              <a:gd name="connsiteX38" fmla="*/ 11603736 w 16459200"/>
              <a:gd name="connsiteY38" fmla="*/ 27432 h 27432"/>
              <a:gd name="connsiteX39" fmla="*/ 10917936 w 16459200"/>
              <a:gd name="connsiteY39" fmla="*/ 27432 h 27432"/>
              <a:gd name="connsiteX40" fmla="*/ 9902952 w 16459200"/>
              <a:gd name="connsiteY40" fmla="*/ 27432 h 27432"/>
              <a:gd name="connsiteX41" fmla="*/ 9381744 w 16459200"/>
              <a:gd name="connsiteY41" fmla="*/ 27432 h 27432"/>
              <a:gd name="connsiteX42" fmla="*/ 9189720 w 16459200"/>
              <a:gd name="connsiteY42" fmla="*/ 27432 h 27432"/>
              <a:gd name="connsiteX43" fmla="*/ 8997696 w 16459200"/>
              <a:gd name="connsiteY43" fmla="*/ 27432 h 27432"/>
              <a:gd name="connsiteX44" fmla="*/ 8147304 w 16459200"/>
              <a:gd name="connsiteY44" fmla="*/ 27432 h 27432"/>
              <a:gd name="connsiteX45" fmla="*/ 7461504 w 16459200"/>
              <a:gd name="connsiteY45" fmla="*/ 27432 h 27432"/>
              <a:gd name="connsiteX46" fmla="*/ 6446520 w 16459200"/>
              <a:gd name="connsiteY46" fmla="*/ 27432 h 27432"/>
              <a:gd name="connsiteX47" fmla="*/ 5760720 w 16459200"/>
              <a:gd name="connsiteY47" fmla="*/ 27432 h 27432"/>
              <a:gd name="connsiteX48" fmla="*/ 4910328 w 16459200"/>
              <a:gd name="connsiteY48" fmla="*/ 27432 h 27432"/>
              <a:gd name="connsiteX49" fmla="*/ 4224528 w 16459200"/>
              <a:gd name="connsiteY49" fmla="*/ 27432 h 27432"/>
              <a:gd name="connsiteX50" fmla="*/ 3538728 w 16459200"/>
              <a:gd name="connsiteY50" fmla="*/ 27432 h 27432"/>
              <a:gd name="connsiteX51" fmla="*/ 3017520 w 16459200"/>
              <a:gd name="connsiteY51" fmla="*/ 27432 h 27432"/>
              <a:gd name="connsiteX52" fmla="*/ 2167128 w 16459200"/>
              <a:gd name="connsiteY52" fmla="*/ 27432 h 27432"/>
              <a:gd name="connsiteX53" fmla="*/ 1481328 w 16459200"/>
              <a:gd name="connsiteY53" fmla="*/ 27432 h 27432"/>
              <a:gd name="connsiteX54" fmla="*/ 630936 w 16459200"/>
              <a:gd name="connsiteY54" fmla="*/ 27432 h 27432"/>
              <a:gd name="connsiteX55" fmla="*/ 0 w 16459200"/>
              <a:gd name="connsiteY55" fmla="*/ 27432 h 27432"/>
              <a:gd name="connsiteX56" fmla="*/ 0 w 16459200"/>
              <a:gd name="connsiteY5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459200" h="27432" fill="none" extrusionOk="0">
                <a:moveTo>
                  <a:pt x="0" y="0"/>
                </a:moveTo>
                <a:cubicBezTo>
                  <a:pt x="45970" y="3775"/>
                  <a:pt x="136146" y="570"/>
                  <a:pt x="192024" y="0"/>
                </a:cubicBezTo>
                <a:cubicBezTo>
                  <a:pt x="310430" y="-38800"/>
                  <a:pt x="755545" y="2243"/>
                  <a:pt x="1042416" y="0"/>
                </a:cubicBezTo>
                <a:cubicBezTo>
                  <a:pt x="1365809" y="-27232"/>
                  <a:pt x="1435985" y="5847"/>
                  <a:pt x="1728216" y="0"/>
                </a:cubicBezTo>
                <a:cubicBezTo>
                  <a:pt x="2024401" y="5511"/>
                  <a:pt x="1876238" y="4458"/>
                  <a:pt x="1920240" y="0"/>
                </a:cubicBezTo>
                <a:cubicBezTo>
                  <a:pt x="1976840" y="9859"/>
                  <a:pt x="2329344" y="-5099"/>
                  <a:pt x="2441448" y="0"/>
                </a:cubicBezTo>
                <a:cubicBezTo>
                  <a:pt x="2561364" y="74"/>
                  <a:pt x="2629118" y="3810"/>
                  <a:pt x="2798064" y="0"/>
                </a:cubicBezTo>
                <a:cubicBezTo>
                  <a:pt x="2936498" y="-36917"/>
                  <a:pt x="3273769" y="41111"/>
                  <a:pt x="3648456" y="0"/>
                </a:cubicBezTo>
                <a:cubicBezTo>
                  <a:pt x="4021664" y="6540"/>
                  <a:pt x="3865080" y="-4381"/>
                  <a:pt x="4005072" y="0"/>
                </a:cubicBezTo>
                <a:cubicBezTo>
                  <a:pt x="4210707" y="19454"/>
                  <a:pt x="4718566" y="55273"/>
                  <a:pt x="5020056" y="0"/>
                </a:cubicBezTo>
                <a:cubicBezTo>
                  <a:pt x="5375357" y="-47961"/>
                  <a:pt x="5134530" y="-1272"/>
                  <a:pt x="5212080" y="0"/>
                </a:cubicBezTo>
                <a:cubicBezTo>
                  <a:pt x="5291032" y="-6300"/>
                  <a:pt x="5458067" y="832"/>
                  <a:pt x="5568696" y="0"/>
                </a:cubicBezTo>
                <a:cubicBezTo>
                  <a:pt x="5653624" y="-8926"/>
                  <a:pt x="5960201" y="-4703"/>
                  <a:pt x="6089904" y="0"/>
                </a:cubicBezTo>
                <a:cubicBezTo>
                  <a:pt x="6240062" y="-10936"/>
                  <a:pt x="6476897" y="-10595"/>
                  <a:pt x="6611112" y="0"/>
                </a:cubicBezTo>
                <a:cubicBezTo>
                  <a:pt x="6765548" y="-55596"/>
                  <a:pt x="7179348" y="38179"/>
                  <a:pt x="7461504" y="0"/>
                </a:cubicBezTo>
                <a:cubicBezTo>
                  <a:pt x="7700768" y="12605"/>
                  <a:pt x="8031611" y="-39547"/>
                  <a:pt x="8476488" y="0"/>
                </a:cubicBezTo>
                <a:cubicBezTo>
                  <a:pt x="8948948" y="-5758"/>
                  <a:pt x="9002738" y="-33701"/>
                  <a:pt x="9326880" y="0"/>
                </a:cubicBezTo>
                <a:cubicBezTo>
                  <a:pt x="9644707" y="42194"/>
                  <a:pt x="9573035" y="-12375"/>
                  <a:pt x="9683496" y="0"/>
                </a:cubicBezTo>
                <a:cubicBezTo>
                  <a:pt x="9799497" y="16488"/>
                  <a:pt x="9804412" y="7476"/>
                  <a:pt x="9875520" y="0"/>
                </a:cubicBezTo>
                <a:cubicBezTo>
                  <a:pt x="9944764" y="-10764"/>
                  <a:pt x="9975992" y="-8421"/>
                  <a:pt x="10067544" y="0"/>
                </a:cubicBezTo>
                <a:cubicBezTo>
                  <a:pt x="10160631" y="22382"/>
                  <a:pt x="10254053" y="19993"/>
                  <a:pt x="10424160" y="0"/>
                </a:cubicBezTo>
                <a:cubicBezTo>
                  <a:pt x="10589408" y="14616"/>
                  <a:pt x="10697229" y="-4106"/>
                  <a:pt x="10945368" y="0"/>
                </a:cubicBezTo>
                <a:cubicBezTo>
                  <a:pt x="11197976" y="-8998"/>
                  <a:pt x="11487747" y="27795"/>
                  <a:pt x="11795760" y="0"/>
                </a:cubicBezTo>
                <a:cubicBezTo>
                  <a:pt x="12092205" y="-27583"/>
                  <a:pt x="12027222" y="20647"/>
                  <a:pt x="12152376" y="0"/>
                </a:cubicBezTo>
                <a:cubicBezTo>
                  <a:pt x="12290050" y="-35983"/>
                  <a:pt x="12700887" y="-31532"/>
                  <a:pt x="12838176" y="0"/>
                </a:cubicBezTo>
                <a:cubicBezTo>
                  <a:pt x="12990336" y="67738"/>
                  <a:pt x="13365466" y="-106002"/>
                  <a:pt x="13853160" y="0"/>
                </a:cubicBezTo>
                <a:cubicBezTo>
                  <a:pt x="14357545" y="30045"/>
                  <a:pt x="14016803" y="-254"/>
                  <a:pt x="14209776" y="0"/>
                </a:cubicBezTo>
                <a:cubicBezTo>
                  <a:pt x="14392615" y="-1141"/>
                  <a:pt x="14665634" y="-41377"/>
                  <a:pt x="14895576" y="0"/>
                </a:cubicBezTo>
                <a:cubicBezTo>
                  <a:pt x="15152973" y="17178"/>
                  <a:pt x="15443051" y="31923"/>
                  <a:pt x="15581376" y="0"/>
                </a:cubicBezTo>
                <a:cubicBezTo>
                  <a:pt x="15739137" y="206"/>
                  <a:pt x="15702768" y="-4008"/>
                  <a:pt x="15773400" y="0"/>
                </a:cubicBezTo>
                <a:cubicBezTo>
                  <a:pt x="15874068" y="10409"/>
                  <a:pt x="16164163" y="-52356"/>
                  <a:pt x="16459200" y="0"/>
                </a:cubicBezTo>
                <a:cubicBezTo>
                  <a:pt x="16459350" y="9605"/>
                  <a:pt x="16460586" y="14204"/>
                  <a:pt x="16459200" y="27432"/>
                </a:cubicBezTo>
                <a:cubicBezTo>
                  <a:pt x="16262294" y="121578"/>
                  <a:pt x="16002885" y="65954"/>
                  <a:pt x="15444216" y="27432"/>
                </a:cubicBezTo>
                <a:cubicBezTo>
                  <a:pt x="14945203" y="-9613"/>
                  <a:pt x="15239487" y="81751"/>
                  <a:pt x="15087600" y="27432"/>
                </a:cubicBezTo>
                <a:cubicBezTo>
                  <a:pt x="14967658" y="32345"/>
                  <a:pt x="14598318" y="56460"/>
                  <a:pt x="14401800" y="27432"/>
                </a:cubicBezTo>
                <a:cubicBezTo>
                  <a:pt x="14247220" y="-16907"/>
                  <a:pt x="13968966" y="54357"/>
                  <a:pt x="13551408" y="27432"/>
                </a:cubicBezTo>
                <a:cubicBezTo>
                  <a:pt x="13171285" y="47172"/>
                  <a:pt x="13253064" y="23727"/>
                  <a:pt x="13030200" y="27432"/>
                </a:cubicBezTo>
                <a:cubicBezTo>
                  <a:pt x="12831941" y="71969"/>
                  <a:pt x="12613976" y="30835"/>
                  <a:pt x="12179808" y="27432"/>
                </a:cubicBezTo>
                <a:cubicBezTo>
                  <a:pt x="11762858" y="22712"/>
                  <a:pt x="11559365" y="6999"/>
                  <a:pt x="11329416" y="27432"/>
                </a:cubicBezTo>
                <a:cubicBezTo>
                  <a:pt x="11040097" y="24940"/>
                  <a:pt x="10746505" y="1895"/>
                  <a:pt x="10479024" y="27432"/>
                </a:cubicBezTo>
                <a:cubicBezTo>
                  <a:pt x="10232846" y="5190"/>
                  <a:pt x="9979053" y="42421"/>
                  <a:pt x="9793224" y="27432"/>
                </a:cubicBezTo>
                <a:cubicBezTo>
                  <a:pt x="9598285" y="29836"/>
                  <a:pt x="9530077" y="22633"/>
                  <a:pt x="9436608" y="27432"/>
                </a:cubicBezTo>
                <a:cubicBezTo>
                  <a:pt x="9346886" y="52519"/>
                  <a:pt x="9154502" y="32273"/>
                  <a:pt x="9079992" y="27432"/>
                </a:cubicBezTo>
                <a:cubicBezTo>
                  <a:pt x="9055868" y="18902"/>
                  <a:pt x="8577508" y="36492"/>
                  <a:pt x="8229600" y="27432"/>
                </a:cubicBezTo>
                <a:cubicBezTo>
                  <a:pt x="7868340" y="15049"/>
                  <a:pt x="7847931" y="1635"/>
                  <a:pt x="7543800" y="27432"/>
                </a:cubicBezTo>
                <a:cubicBezTo>
                  <a:pt x="7245763" y="57455"/>
                  <a:pt x="7260553" y="24471"/>
                  <a:pt x="7187184" y="27432"/>
                </a:cubicBezTo>
                <a:cubicBezTo>
                  <a:pt x="7091137" y="29675"/>
                  <a:pt x="6895156" y="-2912"/>
                  <a:pt x="6830568" y="27432"/>
                </a:cubicBezTo>
                <a:cubicBezTo>
                  <a:pt x="6748211" y="31867"/>
                  <a:pt x="6650165" y="50665"/>
                  <a:pt x="6473952" y="27432"/>
                </a:cubicBezTo>
                <a:cubicBezTo>
                  <a:pt x="6309195" y="24012"/>
                  <a:pt x="6117764" y="44136"/>
                  <a:pt x="5788152" y="27432"/>
                </a:cubicBezTo>
                <a:cubicBezTo>
                  <a:pt x="5611164" y="42277"/>
                  <a:pt x="5577496" y="44029"/>
                  <a:pt x="5431536" y="27432"/>
                </a:cubicBezTo>
                <a:cubicBezTo>
                  <a:pt x="5338932" y="7931"/>
                  <a:pt x="5011131" y="-1233"/>
                  <a:pt x="4910328" y="27432"/>
                </a:cubicBezTo>
                <a:cubicBezTo>
                  <a:pt x="4813774" y="41701"/>
                  <a:pt x="4530496" y="50254"/>
                  <a:pt x="4389120" y="27432"/>
                </a:cubicBezTo>
                <a:cubicBezTo>
                  <a:pt x="4230513" y="21679"/>
                  <a:pt x="3576545" y="43299"/>
                  <a:pt x="3374136" y="27432"/>
                </a:cubicBezTo>
                <a:cubicBezTo>
                  <a:pt x="3119673" y="27283"/>
                  <a:pt x="3044853" y="48937"/>
                  <a:pt x="2852928" y="27432"/>
                </a:cubicBezTo>
                <a:cubicBezTo>
                  <a:pt x="2664325" y="13912"/>
                  <a:pt x="2459404" y="34719"/>
                  <a:pt x="2331720" y="27432"/>
                </a:cubicBezTo>
                <a:cubicBezTo>
                  <a:pt x="2188674" y="-39978"/>
                  <a:pt x="1603208" y="68864"/>
                  <a:pt x="1316736" y="27432"/>
                </a:cubicBezTo>
                <a:cubicBezTo>
                  <a:pt x="1037451" y="-13609"/>
                  <a:pt x="1184772" y="39256"/>
                  <a:pt x="1124712" y="27432"/>
                </a:cubicBezTo>
                <a:cubicBezTo>
                  <a:pt x="1067496" y="40038"/>
                  <a:pt x="581890" y="33344"/>
                  <a:pt x="0" y="27432"/>
                </a:cubicBezTo>
                <a:cubicBezTo>
                  <a:pt x="-581" y="16543"/>
                  <a:pt x="-545" y="13299"/>
                  <a:pt x="0" y="0"/>
                </a:cubicBezTo>
                <a:close/>
              </a:path>
              <a:path w="16459200" h="27432" stroke="0" extrusionOk="0">
                <a:moveTo>
                  <a:pt x="0" y="0"/>
                </a:moveTo>
                <a:cubicBezTo>
                  <a:pt x="166282" y="-1698"/>
                  <a:pt x="255403" y="13323"/>
                  <a:pt x="356616" y="0"/>
                </a:cubicBezTo>
                <a:cubicBezTo>
                  <a:pt x="462998" y="-10857"/>
                  <a:pt x="483204" y="8821"/>
                  <a:pt x="548640" y="0"/>
                </a:cubicBezTo>
                <a:cubicBezTo>
                  <a:pt x="614733" y="-12064"/>
                  <a:pt x="810463" y="-3939"/>
                  <a:pt x="905256" y="0"/>
                </a:cubicBezTo>
                <a:cubicBezTo>
                  <a:pt x="1037017" y="-58778"/>
                  <a:pt x="1313683" y="-4484"/>
                  <a:pt x="1591056" y="0"/>
                </a:cubicBezTo>
                <a:cubicBezTo>
                  <a:pt x="1869961" y="-22469"/>
                  <a:pt x="2041737" y="-30760"/>
                  <a:pt x="2441448" y="0"/>
                </a:cubicBezTo>
                <a:cubicBezTo>
                  <a:pt x="2862636" y="36799"/>
                  <a:pt x="2986233" y="5807"/>
                  <a:pt x="3456432" y="0"/>
                </a:cubicBezTo>
                <a:cubicBezTo>
                  <a:pt x="3889169" y="18845"/>
                  <a:pt x="4191152" y="1514"/>
                  <a:pt x="4471416" y="0"/>
                </a:cubicBezTo>
                <a:cubicBezTo>
                  <a:pt x="4758710" y="-45039"/>
                  <a:pt x="4810795" y="-7528"/>
                  <a:pt x="4992624" y="0"/>
                </a:cubicBezTo>
                <a:cubicBezTo>
                  <a:pt x="5189250" y="21815"/>
                  <a:pt x="5425580" y="-11497"/>
                  <a:pt x="5843016" y="0"/>
                </a:cubicBezTo>
                <a:cubicBezTo>
                  <a:pt x="6258202" y="-42388"/>
                  <a:pt x="6240169" y="-5752"/>
                  <a:pt x="6528816" y="0"/>
                </a:cubicBezTo>
                <a:cubicBezTo>
                  <a:pt x="6815611" y="16904"/>
                  <a:pt x="6868042" y="-6109"/>
                  <a:pt x="7050024" y="0"/>
                </a:cubicBezTo>
                <a:cubicBezTo>
                  <a:pt x="7257539" y="-45689"/>
                  <a:pt x="7512912" y="-10084"/>
                  <a:pt x="7900416" y="0"/>
                </a:cubicBezTo>
                <a:cubicBezTo>
                  <a:pt x="8264782" y="37016"/>
                  <a:pt x="8031486" y="7176"/>
                  <a:pt x="8092440" y="0"/>
                </a:cubicBezTo>
                <a:cubicBezTo>
                  <a:pt x="8112207" y="-46863"/>
                  <a:pt x="8360801" y="32894"/>
                  <a:pt x="8613648" y="0"/>
                </a:cubicBezTo>
                <a:cubicBezTo>
                  <a:pt x="8843062" y="-34397"/>
                  <a:pt x="9077058" y="-3663"/>
                  <a:pt x="9299448" y="0"/>
                </a:cubicBezTo>
                <a:cubicBezTo>
                  <a:pt x="9572142" y="-57424"/>
                  <a:pt x="9835029" y="20528"/>
                  <a:pt x="10149840" y="0"/>
                </a:cubicBezTo>
                <a:cubicBezTo>
                  <a:pt x="10430655" y="-26462"/>
                  <a:pt x="10516681" y="26916"/>
                  <a:pt x="10835640" y="0"/>
                </a:cubicBezTo>
                <a:cubicBezTo>
                  <a:pt x="11137780" y="-70147"/>
                  <a:pt x="11569742" y="61089"/>
                  <a:pt x="11850624" y="0"/>
                </a:cubicBezTo>
                <a:cubicBezTo>
                  <a:pt x="12103186" y="-25552"/>
                  <a:pt x="11997036" y="4259"/>
                  <a:pt x="12042648" y="0"/>
                </a:cubicBezTo>
                <a:cubicBezTo>
                  <a:pt x="12095756" y="-16439"/>
                  <a:pt x="12424002" y="14355"/>
                  <a:pt x="12728448" y="0"/>
                </a:cubicBezTo>
                <a:cubicBezTo>
                  <a:pt x="13028989" y="-2179"/>
                  <a:pt x="12873869" y="-16315"/>
                  <a:pt x="12920472" y="0"/>
                </a:cubicBezTo>
                <a:cubicBezTo>
                  <a:pt x="12957045" y="-64455"/>
                  <a:pt x="13507991" y="-12601"/>
                  <a:pt x="13935456" y="0"/>
                </a:cubicBezTo>
                <a:cubicBezTo>
                  <a:pt x="14403507" y="32753"/>
                  <a:pt x="14223161" y="9120"/>
                  <a:pt x="14292072" y="0"/>
                </a:cubicBezTo>
                <a:cubicBezTo>
                  <a:pt x="14360960" y="-7083"/>
                  <a:pt x="14444441" y="3509"/>
                  <a:pt x="14484096" y="0"/>
                </a:cubicBezTo>
                <a:cubicBezTo>
                  <a:pt x="14525161" y="-38559"/>
                  <a:pt x="14940932" y="-37948"/>
                  <a:pt x="15169896" y="0"/>
                </a:cubicBezTo>
                <a:cubicBezTo>
                  <a:pt x="15431604" y="27823"/>
                  <a:pt x="15425201" y="12617"/>
                  <a:pt x="15526512" y="0"/>
                </a:cubicBezTo>
                <a:cubicBezTo>
                  <a:pt x="15671516" y="12557"/>
                  <a:pt x="16080478" y="-1239"/>
                  <a:pt x="16459200" y="0"/>
                </a:cubicBezTo>
                <a:cubicBezTo>
                  <a:pt x="16458684" y="8351"/>
                  <a:pt x="16458889" y="13822"/>
                  <a:pt x="16459200" y="27432"/>
                </a:cubicBezTo>
                <a:cubicBezTo>
                  <a:pt x="16330006" y="11746"/>
                  <a:pt x="16229386" y="48707"/>
                  <a:pt x="16102584" y="27432"/>
                </a:cubicBezTo>
                <a:cubicBezTo>
                  <a:pt x="15996839" y="21952"/>
                  <a:pt x="15572854" y="78432"/>
                  <a:pt x="15416784" y="27432"/>
                </a:cubicBezTo>
                <a:cubicBezTo>
                  <a:pt x="15264634" y="-6827"/>
                  <a:pt x="15180952" y="23436"/>
                  <a:pt x="15060168" y="27432"/>
                </a:cubicBezTo>
                <a:cubicBezTo>
                  <a:pt x="14920912" y="7429"/>
                  <a:pt x="14782986" y="6896"/>
                  <a:pt x="14617964" y="27432"/>
                </a:cubicBezTo>
                <a:cubicBezTo>
                  <a:pt x="14452942" y="47968"/>
                  <a:pt x="14354138" y="27221"/>
                  <a:pt x="14209776" y="27432"/>
                </a:cubicBezTo>
                <a:cubicBezTo>
                  <a:pt x="13999108" y="24448"/>
                  <a:pt x="13821974" y="44066"/>
                  <a:pt x="13688568" y="27432"/>
                </a:cubicBezTo>
                <a:cubicBezTo>
                  <a:pt x="13580534" y="1472"/>
                  <a:pt x="13480950" y="27929"/>
                  <a:pt x="13331952" y="27432"/>
                </a:cubicBezTo>
                <a:cubicBezTo>
                  <a:pt x="13200406" y="22563"/>
                  <a:pt x="13235265" y="18984"/>
                  <a:pt x="13139928" y="27432"/>
                </a:cubicBezTo>
                <a:cubicBezTo>
                  <a:pt x="13072180" y="3574"/>
                  <a:pt x="12666484" y="-8043"/>
                  <a:pt x="12454128" y="27432"/>
                </a:cubicBezTo>
                <a:cubicBezTo>
                  <a:pt x="12190148" y="29661"/>
                  <a:pt x="11949037" y="-15371"/>
                  <a:pt x="11603736" y="27432"/>
                </a:cubicBezTo>
                <a:cubicBezTo>
                  <a:pt x="11227081" y="59490"/>
                  <a:pt x="11210580" y="15415"/>
                  <a:pt x="10917936" y="27432"/>
                </a:cubicBezTo>
                <a:cubicBezTo>
                  <a:pt x="10628961" y="52481"/>
                  <a:pt x="10358242" y="-17245"/>
                  <a:pt x="9902952" y="27432"/>
                </a:cubicBezTo>
                <a:cubicBezTo>
                  <a:pt x="9459432" y="59637"/>
                  <a:pt x="9540894" y="31016"/>
                  <a:pt x="9381744" y="27432"/>
                </a:cubicBezTo>
                <a:cubicBezTo>
                  <a:pt x="9221037" y="17791"/>
                  <a:pt x="9272073" y="13675"/>
                  <a:pt x="9189720" y="27432"/>
                </a:cubicBezTo>
                <a:cubicBezTo>
                  <a:pt x="9102025" y="30245"/>
                  <a:pt x="9033499" y="25708"/>
                  <a:pt x="8997696" y="27432"/>
                </a:cubicBezTo>
                <a:cubicBezTo>
                  <a:pt x="9044498" y="33492"/>
                  <a:pt x="8607532" y="-69744"/>
                  <a:pt x="8147304" y="27432"/>
                </a:cubicBezTo>
                <a:cubicBezTo>
                  <a:pt x="7726529" y="63653"/>
                  <a:pt x="7757389" y="58126"/>
                  <a:pt x="7461504" y="27432"/>
                </a:cubicBezTo>
                <a:cubicBezTo>
                  <a:pt x="7162449" y="-16528"/>
                  <a:pt x="6737789" y="13044"/>
                  <a:pt x="6446520" y="27432"/>
                </a:cubicBezTo>
                <a:cubicBezTo>
                  <a:pt x="6181237" y="49729"/>
                  <a:pt x="6082220" y="-9897"/>
                  <a:pt x="5760720" y="27432"/>
                </a:cubicBezTo>
                <a:cubicBezTo>
                  <a:pt x="5449525" y="95597"/>
                  <a:pt x="5191600" y="40251"/>
                  <a:pt x="4910328" y="27432"/>
                </a:cubicBezTo>
                <a:cubicBezTo>
                  <a:pt x="4622795" y="90478"/>
                  <a:pt x="4505887" y="23437"/>
                  <a:pt x="4224528" y="27432"/>
                </a:cubicBezTo>
                <a:cubicBezTo>
                  <a:pt x="3916031" y="72077"/>
                  <a:pt x="3773546" y="7270"/>
                  <a:pt x="3538728" y="27432"/>
                </a:cubicBezTo>
                <a:cubicBezTo>
                  <a:pt x="3304576" y="35542"/>
                  <a:pt x="3174267" y="15572"/>
                  <a:pt x="3017520" y="27432"/>
                </a:cubicBezTo>
                <a:cubicBezTo>
                  <a:pt x="2852710" y="34877"/>
                  <a:pt x="2334554" y="44615"/>
                  <a:pt x="2167128" y="27432"/>
                </a:cubicBezTo>
                <a:cubicBezTo>
                  <a:pt x="1940664" y="42796"/>
                  <a:pt x="1777423" y="27837"/>
                  <a:pt x="1481328" y="27432"/>
                </a:cubicBezTo>
                <a:cubicBezTo>
                  <a:pt x="1170566" y="35957"/>
                  <a:pt x="938349" y="72983"/>
                  <a:pt x="630936" y="27432"/>
                </a:cubicBezTo>
                <a:cubicBezTo>
                  <a:pt x="288700" y="-7739"/>
                  <a:pt x="162882" y="4073"/>
                  <a:pt x="0" y="27432"/>
                </a:cubicBezTo>
                <a:cubicBezTo>
                  <a:pt x="-1924" y="23079"/>
                  <a:pt x="-570" y="14097"/>
                  <a:pt x="0" y="0"/>
                </a:cubicBezTo>
                <a:close/>
              </a:path>
              <a:path w="16459200" h="27432" fill="none" stroke="0" extrusionOk="0">
                <a:moveTo>
                  <a:pt x="0" y="0"/>
                </a:moveTo>
                <a:cubicBezTo>
                  <a:pt x="44226" y="-5709"/>
                  <a:pt x="125892" y="-9255"/>
                  <a:pt x="192024" y="0"/>
                </a:cubicBezTo>
                <a:cubicBezTo>
                  <a:pt x="176672" y="-2813"/>
                  <a:pt x="700462" y="34887"/>
                  <a:pt x="1042416" y="0"/>
                </a:cubicBezTo>
                <a:cubicBezTo>
                  <a:pt x="1374922" y="-29532"/>
                  <a:pt x="1421307" y="12899"/>
                  <a:pt x="1728216" y="0"/>
                </a:cubicBezTo>
                <a:cubicBezTo>
                  <a:pt x="2024345" y="-5396"/>
                  <a:pt x="1867685" y="5522"/>
                  <a:pt x="1920240" y="0"/>
                </a:cubicBezTo>
                <a:cubicBezTo>
                  <a:pt x="1991324" y="3803"/>
                  <a:pt x="2324629" y="-27818"/>
                  <a:pt x="2441448" y="0"/>
                </a:cubicBezTo>
                <a:cubicBezTo>
                  <a:pt x="2552524" y="-5594"/>
                  <a:pt x="2624824" y="19524"/>
                  <a:pt x="2798064" y="0"/>
                </a:cubicBezTo>
                <a:cubicBezTo>
                  <a:pt x="2974091" y="-4512"/>
                  <a:pt x="3241068" y="-22217"/>
                  <a:pt x="3648456" y="0"/>
                </a:cubicBezTo>
                <a:cubicBezTo>
                  <a:pt x="4007333" y="-14303"/>
                  <a:pt x="3868467" y="-32075"/>
                  <a:pt x="4005072" y="0"/>
                </a:cubicBezTo>
                <a:cubicBezTo>
                  <a:pt x="4189353" y="-58753"/>
                  <a:pt x="4630032" y="3880"/>
                  <a:pt x="5020056" y="0"/>
                </a:cubicBezTo>
                <a:cubicBezTo>
                  <a:pt x="5367216" y="-49446"/>
                  <a:pt x="5138660" y="155"/>
                  <a:pt x="5212080" y="0"/>
                </a:cubicBezTo>
                <a:cubicBezTo>
                  <a:pt x="5311862" y="7613"/>
                  <a:pt x="5443021" y="-4993"/>
                  <a:pt x="5568696" y="0"/>
                </a:cubicBezTo>
                <a:cubicBezTo>
                  <a:pt x="5714237" y="574"/>
                  <a:pt x="5951047" y="21085"/>
                  <a:pt x="6089904" y="0"/>
                </a:cubicBezTo>
                <a:cubicBezTo>
                  <a:pt x="6209956" y="-8225"/>
                  <a:pt x="6486965" y="11684"/>
                  <a:pt x="6611112" y="0"/>
                </a:cubicBezTo>
                <a:cubicBezTo>
                  <a:pt x="6741037" y="-32973"/>
                  <a:pt x="7216607" y="-22200"/>
                  <a:pt x="7461504" y="0"/>
                </a:cubicBezTo>
                <a:cubicBezTo>
                  <a:pt x="7700990" y="-68815"/>
                  <a:pt x="8012726" y="-64571"/>
                  <a:pt x="8476488" y="0"/>
                </a:cubicBezTo>
                <a:cubicBezTo>
                  <a:pt x="8954745" y="-10560"/>
                  <a:pt x="9002864" y="-29599"/>
                  <a:pt x="9326880" y="0"/>
                </a:cubicBezTo>
                <a:cubicBezTo>
                  <a:pt x="9635015" y="50058"/>
                  <a:pt x="9566317" y="-17484"/>
                  <a:pt x="9683496" y="0"/>
                </a:cubicBezTo>
                <a:cubicBezTo>
                  <a:pt x="9799378" y="15106"/>
                  <a:pt x="9804105" y="8248"/>
                  <a:pt x="9875520" y="0"/>
                </a:cubicBezTo>
                <a:cubicBezTo>
                  <a:pt x="9945376" y="-12157"/>
                  <a:pt x="9974625" y="-14711"/>
                  <a:pt x="10067544" y="0"/>
                </a:cubicBezTo>
                <a:cubicBezTo>
                  <a:pt x="10151373" y="-2002"/>
                  <a:pt x="10254745" y="-9789"/>
                  <a:pt x="10424160" y="0"/>
                </a:cubicBezTo>
                <a:cubicBezTo>
                  <a:pt x="10609277" y="-5177"/>
                  <a:pt x="10699723" y="5190"/>
                  <a:pt x="10945368" y="0"/>
                </a:cubicBezTo>
                <a:cubicBezTo>
                  <a:pt x="11196842" y="-18795"/>
                  <a:pt x="11508591" y="56176"/>
                  <a:pt x="11795760" y="0"/>
                </a:cubicBezTo>
                <a:cubicBezTo>
                  <a:pt x="12095247" y="-36236"/>
                  <a:pt x="12026428" y="18655"/>
                  <a:pt x="12152376" y="0"/>
                </a:cubicBezTo>
                <a:cubicBezTo>
                  <a:pt x="12250489" y="-3867"/>
                  <a:pt x="12700775" y="5938"/>
                  <a:pt x="12838176" y="0"/>
                </a:cubicBezTo>
                <a:cubicBezTo>
                  <a:pt x="12916085" y="-49508"/>
                  <a:pt x="13417104" y="-46214"/>
                  <a:pt x="13853160" y="0"/>
                </a:cubicBezTo>
                <a:cubicBezTo>
                  <a:pt x="14342210" y="49954"/>
                  <a:pt x="14053585" y="9560"/>
                  <a:pt x="14209776" y="0"/>
                </a:cubicBezTo>
                <a:cubicBezTo>
                  <a:pt x="14437390" y="14518"/>
                  <a:pt x="14649886" y="-14627"/>
                  <a:pt x="14895576" y="0"/>
                </a:cubicBezTo>
                <a:cubicBezTo>
                  <a:pt x="15155197" y="37536"/>
                  <a:pt x="15446770" y="25603"/>
                  <a:pt x="15581376" y="0"/>
                </a:cubicBezTo>
                <a:cubicBezTo>
                  <a:pt x="15745873" y="-941"/>
                  <a:pt x="15695083" y="-11038"/>
                  <a:pt x="15773400" y="0"/>
                </a:cubicBezTo>
                <a:cubicBezTo>
                  <a:pt x="15795651" y="30972"/>
                  <a:pt x="16135646" y="-5143"/>
                  <a:pt x="16459200" y="0"/>
                </a:cubicBezTo>
                <a:cubicBezTo>
                  <a:pt x="16459040" y="8959"/>
                  <a:pt x="16459453" y="14716"/>
                  <a:pt x="16459200" y="27432"/>
                </a:cubicBezTo>
                <a:cubicBezTo>
                  <a:pt x="16263301" y="66135"/>
                  <a:pt x="15900127" y="76490"/>
                  <a:pt x="15444216" y="27432"/>
                </a:cubicBezTo>
                <a:cubicBezTo>
                  <a:pt x="14968465" y="3529"/>
                  <a:pt x="15265587" y="25922"/>
                  <a:pt x="15087600" y="27432"/>
                </a:cubicBezTo>
                <a:cubicBezTo>
                  <a:pt x="14953119" y="8195"/>
                  <a:pt x="14572839" y="101238"/>
                  <a:pt x="14401800" y="27432"/>
                </a:cubicBezTo>
                <a:cubicBezTo>
                  <a:pt x="14263033" y="-31952"/>
                  <a:pt x="13926958" y="-8253"/>
                  <a:pt x="13551408" y="27432"/>
                </a:cubicBezTo>
                <a:cubicBezTo>
                  <a:pt x="13171078" y="47444"/>
                  <a:pt x="13249594" y="33073"/>
                  <a:pt x="13030200" y="27432"/>
                </a:cubicBezTo>
                <a:cubicBezTo>
                  <a:pt x="12832461" y="54405"/>
                  <a:pt x="12548120" y="47137"/>
                  <a:pt x="12179808" y="27432"/>
                </a:cubicBezTo>
                <a:cubicBezTo>
                  <a:pt x="11757626" y="35033"/>
                  <a:pt x="11591636" y="14065"/>
                  <a:pt x="11329416" y="27432"/>
                </a:cubicBezTo>
                <a:cubicBezTo>
                  <a:pt x="11080550" y="85572"/>
                  <a:pt x="10710937" y="66941"/>
                  <a:pt x="10479024" y="27432"/>
                </a:cubicBezTo>
                <a:cubicBezTo>
                  <a:pt x="10224514" y="39288"/>
                  <a:pt x="10009859" y="26995"/>
                  <a:pt x="9793224" y="27432"/>
                </a:cubicBezTo>
                <a:cubicBezTo>
                  <a:pt x="9599608" y="38837"/>
                  <a:pt x="9536245" y="23070"/>
                  <a:pt x="9436608" y="27432"/>
                </a:cubicBezTo>
                <a:cubicBezTo>
                  <a:pt x="9325130" y="41287"/>
                  <a:pt x="9193993" y="12989"/>
                  <a:pt x="9079992" y="27432"/>
                </a:cubicBezTo>
                <a:cubicBezTo>
                  <a:pt x="9005044" y="8178"/>
                  <a:pt x="8640041" y="31040"/>
                  <a:pt x="8229600" y="27432"/>
                </a:cubicBezTo>
                <a:cubicBezTo>
                  <a:pt x="7863385" y="13382"/>
                  <a:pt x="7848215" y="6910"/>
                  <a:pt x="7543800" y="27432"/>
                </a:cubicBezTo>
                <a:cubicBezTo>
                  <a:pt x="7242325" y="44759"/>
                  <a:pt x="7276084" y="28032"/>
                  <a:pt x="7187184" y="27432"/>
                </a:cubicBezTo>
                <a:cubicBezTo>
                  <a:pt x="7116436" y="40134"/>
                  <a:pt x="6901452" y="19091"/>
                  <a:pt x="6830568" y="27432"/>
                </a:cubicBezTo>
                <a:cubicBezTo>
                  <a:pt x="6748570" y="46901"/>
                  <a:pt x="6652906" y="43055"/>
                  <a:pt x="6473952" y="27432"/>
                </a:cubicBezTo>
                <a:cubicBezTo>
                  <a:pt x="6284037" y="4454"/>
                  <a:pt x="6153115" y="49701"/>
                  <a:pt x="5788152" y="27432"/>
                </a:cubicBezTo>
                <a:cubicBezTo>
                  <a:pt x="5615550" y="18889"/>
                  <a:pt x="5604675" y="10131"/>
                  <a:pt x="5431536" y="27432"/>
                </a:cubicBezTo>
                <a:cubicBezTo>
                  <a:pt x="5316931" y="42355"/>
                  <a:pt x="5017803" y="3714"/>
                  <a:pt x="4910328" y="27432"/>
                </a:cubicBezTo>
                <a:cubicBezTo>
                  <a:pt x="4806277" y="12814"/>
                  <a:pt x="4555395" y="53582"/>
                  <a:pt x="4389120" y="27432"/>
                </a:cubicBezTo>
                <a:cubicBezTo>
                  <a:pt x="4168975" y="2788"/>
                  <a:pt x="3576185" y="39020"/>
                  <a:pt x="3374136" y="27432"/>
                </a:cubicBezTo>
                <a:cubicBezTo>
                  <a:pt x="3134177" y="15127"/>
                  <a:pt x="3043454" y="55011"/>
                  <a:pt x="2852928" y="27432"/>
                </a:cubicBezTo>
                <a:cubicBezTo>
                  <a:pt x="2649026" y="37187"/>
                  <a:pt x="2424871" y="47401"/>
                  <a:pt x="2331720" y="27432"/>
                </a:cubicBezTo>
                <a:cubicBezTo>
                  <a:pt x="2221252" y="11373"/>
                  <a:pt x="1611214" y="79382"/>
                  <a:pt x="1316736" y="27432"/>
                </a:cubicBezTo>
                <a:cubicBezTo>
                  <a:pt x="1039391" y="-1383"/>
                  <a:pt x="1199293" y="43958"/>
                  <a:pt x="1124712" y="27432"/>
                </a:cubicBezTo>
                <a:cubicBezTo>
                  <a:pt x="1036751" y="-99955"/>
                  <a:pt x="505177" y="49806"/>
                  <a:pt x="0" y="27432"/>
                </a:cubicBezTo>
                <a:cubicBezTo>
                  <a:pt x="-793" y="16462"/>
                  <a:pt x="-422" y="1324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6F3CFF-E28E-DC6E-7EDF-AFB887954FFC}"/>
              </a:ext>
            </a:extLst>
          </p:cNvPr>
          <p:cNvSpPr>
            <a:spLocks noGrp="1"/>
          </p:cNvSpPr>
          <p:nvPr>
            <p:ph idx="1"/>
          </p:nvPr>
        </p:nvSpPr>
        <p:spPr>
          <a:xfrm>
            <a:off x="1066800" y="4474484"/>
            <a:ext cx="10070328" cy="6178758"/>
          </a:xfrm>
        </p:spPr>
        <p:txBody>
          <a:bodyPr anchor="t">
            <a:normAutofit/>
          </a:bodyPr>
          <a:lstStyle/>
          <a:p>
            <a:pPr marL="0" indent="0" algn="ctr">
              <a:buNone/>
            </a:pPr>
            <a:r>
              <a:rPr lang="en-AU" sz="3300"/>
              <a:t>“When a child hits a child, we call it aggression.</a:t>
            </a:r>
            <a:br>
              <a:rPr lang="en-AU" sz="3300"/>
            </a:br>
            <a:r>
              <a:rPr lang="en-AU" sz="3300"/>
              <a:t>When a child hits an adult, we call it hostility.</a:t>
            </a:r>
            <a:br>
              <a:rPr lang="en-AU" sz="3300"/>
            </a:br>
            <a:r>
              <a:rPr lang="en-AU" sz="3300"/>
              <a:t>When an adult hits an adult, we call it assault.</a:t>
            </a:r>
            <a:br>
              <a:rPr lang="en-AU" sz="3300"/>
            </a:br>
            <a:r>
              <a:rPr lang="en-AU" sz="3300"/>
              <a:t>When an adult hits a child, we call it discipline.”</a:t>
            </a:r>
          </a:p>
          <a:p>
            <a:pPr algn="ctr"/>
            <a:endParaRPr lang="en-US" sz="3300"/>
          </a:p>
          <a:p>
            <a:pPr algn="ctr"/>
            <a:endParaRPr lang="en-US" sz="3300"/>
          </a:p>
        </p:txBody>
      </p:sp>
      <p:pic>
        <p:nvPicPr>
          <p:cNvPr id="6" name="Picture 5" descr="A person holding a baby&#10;&#10;Description automatically generated with low confidence">
            <a:extLst>
              <a:ext uri="{FF2B5EF4-FFF2-40B4-BE49-F238E27FC236}">
                <a16:creationId xmlns:a16="http://schemas.microsoft.com/office/drawing/2014/main" id="{E30721B0-9902-E015-6B1D-CA4FCC1FDD8D}"/>
              </a:ext>
            </a:extLst>
          </p:cNvPr>
          <p:cNvPicPr>
            <a:picLocks noChangeAspect="1"/>
          </p:cNvPicPr>
          <p:nvPr/>
        </p:nvPicPr>
        <p:blipFill rotWithShape="1">
          <a:blip r:embed="rId2">
            <a:extLst>
              <a:ext uri="{28A0092B-C50C-407E-A947-70E740481C1C}">
                <a14:useLocalDpi xmlns:a14="http://schemas.microsoft.com/office/drawing/2010/main" val="0"/>
              </a:ext>
            </a:extLst>
          </a:blip>
          <a:srcRect l="16075" r="11290"/>
          <a:stretch/>
        </p:blipFill>
        <p:spPr>
          <a:xfrm>
            <a:off x="11513487" y="3140964"/>
            <a:ext cx="5911596" cy="6144768"/>
          </a:xfrm>
          <a:prstGeom prst="rect">
            <a:avLst/>
          </a:prstGeom>
        </p:spPr>
      </p:pic>
    </p:spTree>
    <p:extLst>
      <p:ext uri="{BB962C8B-B14F-4D97-AF65-F5344CB8AC3E}">
        <p14:creationId xmlns:p14="http://schemas.microsoft.com/office/powerpoint/2010/main" val="626609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12089"/>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4A7AE-DEA7-33F2-160D-1EC0C9706D6A}"/>
              </a:ext>
            </a:extLst>
          </p:cNvPr>
          <p:cNvSpPr>
            <a:spLocks noGrp="1"/>
          </p:cNvSpPr>
          <p:nvPr>
            <p:ph type="title"/>
          </p:nvPr>
        </p:nvSpPr>
        <p:spPr>
          <a:xfrm>
            <a:off x="3581400" y="1020762"/>
            <a:ext cx="12763500" cy="1989137"/>
          </a:xfrm>
        </p:spPr>
        <p:txBody>
          <a:bodyPr/>
          <a:lstStyle/>
          <a:p>
            <a:r>
              <a:rPr lang="en-US" sz="6600" dirty="0"/>
              <a:t>Recommendations</a:t>
            </a:r>
          </a:p>
        </p:txBody>
      </p:sp>
      <p:sp>
        <p:nvSpPr>
          <p:cNvPr id="3" name="Content Placeholder 2">
            <a:extLst>
              <a:ext uri="{FF2B5EF4-FFF2-40B4-BE49-F238E27FC236}">
                <a16:creationId xmlns:a16="http://schemas.microsoft.com/office/drawing/2014/main" id="{B3357F0D-6D01-F59A-A538-B8C641104F56}"/>
              </a:ext>
            </a:extLst>
          </p:cNvPr>
          <p:cNvSpPr>
            <a:spLocks noGrp="1"/>
          </p:cNvSpPr>
          <p:nvPr>
            <p:ph idx="1"/>
          </p:nvPr>
        </p:nvSpPr>
        <p:spPr>
          <a:xfrm>
            <a:off x="1257300" y="3047999"/>
            <a:ext cx="15773400" cy="6527800"/>
          </a:xfrm>
        </p:spPr>
        <p:txBody>
          <a:bodyPr/>
          <a:lstStyle/>
          <a:p>
            <a:pPr marL="0" lvl="0" indent="0">
              <a:buNone/>
            </a:pPr>
            <a:r>
              <a:rPr lang="en-AU" sz="3600" dirty="0"/>
              <a:t>Australia needs:</a:t>
            </a:r>
          </a:p>
          <a:p>
            <a:pPr marL="285750" lvl="0" indent="-285750"/>
            <a:r>
              <a:rPr lang="en-AU" sz="3600" dirty="0"/>
              <a:t>legal reform in each state/ territory to prohibit CP</a:t>
            </a:r>
          </a:p>
          <a:p>
            <a:pPr marL="285750" indent="-285750"/>
            <a:r>
              <a:rPr lang="en-AU" sz="3600" dirty="0"/>
              <a:t>public health campaign to inform people law has changed</a:t>
            </a:r>
          </a:p>
          <a:p>
            <a:pPr marL="285750" lvl="0" indent="-285750"/>
            <a:r>
              <a:rPr lang="en-AU" sz="3600" dirty="0"/>
              <a:t>increase access/reach culturally appropriate parenting strategies and evidence-based parenting programs that provide alternative discipline strategies (Doyle et al., 2022)</a:t>
            </a:r>
          </a:p>
          <a:p>
            <a:pPr marL="285750" lvl="0" indent="-285750"/>
            <a:r>
              <a:rPr lang="en-AU" sz="3600" dirty="0"/>
              <a:t>whole-of-government approach for appropriate, holistic health/law enforcement (i.e., alternatives to prosecution)</a:t>
            </a:r>
          </a:p>
          <a:p>
            <a:pPr marL="285750" lvl="0" indent="-285750"/>
            <a:r>
              <a:rPr lang="en-AU" sz="3600" dirty="0"/>
              <a:t>a national survey to monitor attitude/behaviour change </a:t>
            </a:r>
          </a:p>
          <a:p>
            <a:pPr marL="285750" lvl="0" indent="-285750"/>
            <a:r>
              <a:rPr lang="en-AU" sz="3600" dirty="0"/>
              <a:t>monitor child wellbeing and rates of child maltreatment.</a:t>
            </a:r>
            <a:endParaRPr lang="en-US" sz="3600" dirty="0"/>
          </a:p>
          <a:p>
            <a:endParaRPr lang="en-US" dirty="0"/>
          </a:p>
        </p:txBody>
      </p:sp>
      <p:pic>
        <p:nvPicPr>
          <p:cNvPr id="5" name="Picture 4" descr="Map&#10;&#10;Description automatically generated">
            <a:extLst>
              <a:ext uri="{FF2B5EF4-FFF2-40B4-BE49-F238E27FC236}">
                <a16:creationId xmlns:a16="http://schemas.microsoft.com/office/drawing/2014/main" id="{A775AC7D-9DFE-4E05-60B0-ADE4722E7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9936" y="396665"/>
            <a:ext cx="5493327" cy="3870743"/>
          </a:xfrm>
          <a:prstGeom prst="rect">
            <a:avLst/>
          </a:prstGeom>
        </p:spPr>
      </p:pic>
    </p:spTree>
    <p:extLst>
      <p:ext uri="{BB962C8B-B14F-4D97-AF65-F5344CB8AC3E}">
        <p14:creationId xmlns:p14="http://schemas.microsoft.com/office/powerpoint/2010/main" val="3990037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40CFDD-ECFE-FE92-96F8-C856C0A6AC56}"/>
              </a:ext>
            </a:extLst>
          </p:cNvPr>
          <p:cNvSpPr>
            <a:spLocks noGrp="1"/>
          </p:cNvSpPr>
          <p:nvPr>
            <p:ph type="title"/>
          </p:nvPr>
        </p:nvSpPr>
        <p:spPr>
          <a:xfrm>
            <a:off x="7448145" y="943902"/>
            <a:ext cx="9879736" cy="1929240"/>
          </a:xfrm>
        </p:spPr>
        <p:txBody>
          <a:bodyPr anchor="b">
            <a:normAutofit/>
          </a:bodyPr>
          <a:lstStyle/>
          <a:p>
            <a:r>
              <a:rPr lang="en-US"/>
              <a:t>What can you do?</a:t>
            </a:r>
          </a:p>
        </p:txBody>
      </p:sp>
      <p:sp>
        <p:nvSpPr>
          <p:cNvPr id="5" name="Text Placeholder 2">
            <a:extLst>
              <a:ext uri="{FF2B5EF4-FFF2-40B4-BE49-F238E27FC236}">
                <a16:creationId xmlns:a16="http://schemas.microsoft.com/office/drawing/2014/main" id="{542C8ACD-A522-E9E0-631C-C2CAB3AA43B0}"/>
              </a:ext>
            </a:extLst>
          </p:cNvPr>
          <p:cNvSpPr>
            <a:spLocks noGrp="1"/>
          </p:cNvSpPr>
          <p:nvPr>
            <p:ph idx="1"/>
          </p:nvPr>
        </p:nvSpPr>
        <p:spPr>
          <a:xfrm>
            <a:off x="7448146" y="3657600"/>
            <a:ext cx="9879734" cy="5678128"/>
          </a:xfrm>
        </p:spPr>
        <p:txBody>
          <a:bodyPr>
            <a:normAutofit fontScale="92500" lnSpcReduction="10000"/>
          </a:bodyPr>
          <a:lstStyle/>
          <a:p>
            <a:pPr marL="571500" indent="-571500">
              <a:buFont typeface="Arial" panose="020B0604020202020204" pitchFamily="34" charset="0"/>
              <a:buChar char="•"/>
            </a:pPr>
            <a:r>
              <a:rPr lang="en-US" sz="3000" dirty="0"/>
              <a:t>Talk to others about banning corporal punishment</a:t>
            </a:r>
          </a:p>
          <a:p>
            <a:pPr marL="571500" indent="-571500">
              <a:buFont typeface="Arial" panose="020B0604020202020204" pitchFamily="34" charset="0"/>
              <a:buChar char="•"/>
            </a:pPr>
            <a:r>
              <a:rPr lang="en-US" sz="3000" dirty="0"/>
              <a:t>Include CP questions in your research </a:t>
            </a:r>
          </a:p>
          <a:p>
            <a:pPr marL="571500" indent="-571500">
              <a:buFont typeface="Arial" panose="020B0604020202020204" pitchFamily="34" charset="0"/>
              <a:buChar char="•"/>
            </a:pPr>
            <a:r>
              <a:rPr lang="en-US" sz="3000" dirty="0"/>
              <a:t>Support raising awareness of the harmful effects with a balance with alternative parenting strategies</a:t>
            </a:r>
          </a:p>
          <a:p>
            <a:pPr marL="571500" indent="-571500">
              <a:buFont typeface="Arial" panose="020B0604020202020204" pitchFamily="34" charset="0"/>
              <a:buChar char="•"/>
            </a:pPr>
            <a:r>
              <a:rPr lang="en-US" sz="3000" dirty="0"/>
              <a:t>Ask communities what would help them to bring about change?</a:t>
            </a:r>
          </a:p>
          <a:p>
            <a:pPr marL="571500" indent="-571500">
              <a:buFont typeface="Arial" panose="020B0604020202020204" pitchFamily="34" charset="0"/>
              <a:buChar char="•"/>
            </a:pPr>
            <a:r>
              <a:rPr lang="en-US" sz="3000" dirty="0"/>
              <a:t>Engage key influencers/leaders in this pursuit – find our champions for change</a:t>
            </a:r>
          </a:p>
          <a:p>
            <a:pPr marL="571500" indent="-571500">
              <a:buFont typeface="Arial" panose="020B0604020202020204" pitchFamily="34" charset="0"/>
              <a:buChar char="•"/>
            </a:pPr>
            <a:r>
              <a:rPr lang="en-US" sz="3000" dirty="0"/>
              <a:t>Write to your local MP - requesting legislation change to prohibit corporal punishment of children</a:t>
            </a:r>
          </a:p>
          <a:p>
            <a:pPr marL="571500" indent="-571500">
              <a:buFont typeface="Arial" panose="020B0604020202020204" pitchFamily="34" charset="0"/>
              <a:buChar char="•"/>
            </a:pPr>
            <a:r>
              <a:rPr lang="en-US" sz="3000" dirty="0"/>
              <a:t>Join our advocacy campaign (email Sophie, Daryl or Maria Battaglia </a:t>
            </a:r>
            <a:r>
              <a:rPr lang="en-US" sz="3000" dirty="0">
                <a:hlinkClick r:id="rId3"/>
              </a:rPr>
              <a:t>maria.battaglia@acu.edu.au</a:t>
            </a:r>
            <a:r>
              <a:rPr lang="en-US" sz="3000" dirty="0"/>
              <a:t> </a:t>
            </a:r>
          </a:p>
          <a:p>
            <a:pPr marL="571500" indent="-571500">
              <a:buFont typeface="Arial" panose="020B0604020202020204" pitchFamily="34" charset="0"/>
              <a:buChar char="•"/>
            </a:pPr>
            <a:r>
              <a:rPr lang="en-US" sz="3000" dirty="0"/>
              <a:t>Other actions?</a:t>
            </a:r>
          </a:p>
          <a:p>
            <a:endParaRPr lang="en-US" sz="3000" dirty="0"/>
          </a:p>
        </p:txBody>
      </p:sp>
      <p:pic>
        <p:nvPicPr>
          <p:cNvPr id="7" name="Picture 6" descr="A group of people holding a sign&#10;&#10;Description automatically generated with medium confidence">
            <a:extLst>
              <a:ext uri="{FF2B5EF4-FFF2-40B4-BE49-F238E27FC236}">
                <a16:creationId xmlns:a16="http://schemas.microsoft.com/office/drawing/2014/main" id="{9D4FE56B-EFE9-2491-39CF-A6F140CD64A5}"/>
              </a:ext>
            </a:extLst>
          </p:cNvPr>
          <p:cNvPicPr>
            <a:picLocks noChangeAspect="1"/>
          </p:cNvPicPr>
          <p:nvPr/>
        </p:nvPicPr>
        <p:blipFill rotWithShape="1">
          <a:blip r:embed="rId4">
            <a:extLst>
              <a:ext uri="{28A0092B-C50C-407E-A947-70E740481C1C}">
                <a14:useLocalDpi xmlns:a14="http://schemas.microsoft.com/office/drawing/2010/main" val="0"/>
              </a:ext>
            </a:extLst>
          </a:blip>
          <a:srcRect l="13358" r="19787"/>
          <a:stretch/>
        </p:blipFill>
        <p:spPr>
          <a:xfrm>
            <a:off x="20" y="10"/>
            <a:ext cx="6953366" cy="10286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21401" y="3172675"/>
            <a:ext cx="9464040" cy="0"/>
          </a:xfrm>
          <a:prstGeom prst="line">
            <a:avLst/>
          </a:prstGeom>
          <a:ln w="19050">
            <a:solidFill>
              <a:srgbClr val="BEC16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959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D1F1-7B15-412F-F4DB-24B073963E37}"/>
              </a:ext>
            </a:extLst>
          </p:cNvPr>
          <p:cNvSpPr>
            <a:spLocks noGrp="1"/>
          </p:cNvSpPr>
          <p:nvPr>
            <p:ph type="title"/>
          </p:nvPr>
        </p:nvSpPr>
        <p:spPr/>
        <p:txBody>
          <a:bodyPr/>
          <a:lstStyle/>
          <a:p>
            <a:r>
              <a:rPr lang="en-US" sz="8000" dirty="0"/>
              <a:t>Acknowledgements</a:t>
            </a:r>
            <a:endParaRPr lang="en-US" sz="6600" dirty="0"/>
          </a:p>
        </p:txBody>
      </p:sp>
      <p:sp>
        <p:nvSpPr>
          <p:cNvPr id="3" name="Text Placeholder 2">
            <a:extLst>
              <a:ext uri="{FF2B5EF4-FFF2-40B4-BE49-F238E27FC236}">
                <a16:creationId xmlns:a16="http://schemas.microsoft.com/office/drawing/2014/main" id="{B76756D3-2F61-BC4F-84D0-C9BC82113E4A}"/>
              </a:ext>
            </a:extLst>
          </p:cNvPr>
          <p:cNvSpPr>
            <a:spLocks noGrp="1"/>
          </p:cNvSpPr>
          <p:nvPr>
            <p:ph type="body" idx="1"/>
          </p:nvPr>
        </p:nvSpPr>
        <p:spPr>
          <a:xfrm>
            <a:off x="4953000" y="2366010"/>
            <a:ext cx="12420600" cy="6789420"/>
          </a:xfrm>
        </p:spPr>
        <p:txBody>
          <a:bodyPr/>
          <a:lstStyle/>
          <a:p>
            <a:pPr marL="685800" indent="-685800">
              <a:buFont typeface="Arial" panose="020B0604020202020204" pitchFamily="34" charset="0"/>
              <a:buChar char="•"/>
            </a:pPr>
            <a:r>
              <a:rPr lang="en-US" sz="5400" dirty="0"/>
              <a:t>PAFRA</a:t>
            </a:r>
          </a:p>
          <a:p>
            <a:pPr marL="685800" indent="-685800">
              <a:buFont typeface="Arial" panose="020B0604020202020204" pitchFamily="34" charset="0"/>
              <a:buChar char="•"/>
            </a:pPr>
            <a:r>
              <a:rPr lang="en-US" sz="5400" dirty="0"/>
              <a:t>Authors on Journal paper</a:t>
            </a:r>
          </a:p>
          <a:p>
            <a:pPr marL="685800" indent="-685800">
              <a:buFont typeface="Arial" panose="020B0604020202020204" pitchFamily="34" charset="0"/>
              <a:buChar char="•"/>
            </a:pPr>
            <a:r>
              <a:rPr lang="en-US" sz="5400" dirty="0"/>
              <a:t>Maria Battaglia –media/comms ACU</a:t>
            </a:r>
          </a:p>
          <a:p>
            <a:pPr marL="685800" indent="-685800">
              <a:buFont typeface="Arial" panose="020B0604020202020204" pitchFamily="34" charset="0"/>
              <a:buChar char="•"/>
            </a:pPr>
            <a:r>
              <a:rPr lang="en-US" sz="5400" dirty="0"/>
              <a:t>Professor Joan </a:t>
            </a:r>
            <a:r>
              <a:rPr lang="en-US" sz="5400" dirty="0" err="1"/>
              <a:t>Durrant</a:t>
            </a:r>
            <a:r>
              <a:rPr lang="en-US" sz="5400" dirty="0"/>
              <a:t> – Canadian academic and CP law change advocate</a:t>
            </a:r>
          </a:p>
          <a:p>
            <a:pPr marL="685800" indent="-685800">
              <a:buFont typeface="Arial" panose="020B0604020202020204" pitchFamily="34" charset="0"/>
              <a:buChar char="•"/>
            </a:pPr>
            <a:r>
              <a:rPr lang="en-US" sz="5400" dirty="0"/>
              <a:t>Beth Wood –campaigner in NZ and EPOCH</a:t>
            </a:r>
          </a:p>
          <a:p>
            <a:pPr marL="685800" indent="-685800">
              <a:buFont typeface="Arial" panose="020B0604020202020204" pitchFamily="34" charset="0"/>
              <a:buChar char="•"/>
            </a:pPr>
            <a:r>
              <a:rPr lang="en-US" sz="5400" dirty="0"/>
              <a:t>Bess Herbert - End Corporal Punishment of Children </a:t>
            </a:r>
          </a:p>
        </p:txBody>
      </p:sp>
    </p:spTree>
    <p:extLst>
      <p:ext uri="{BB962C8B-B14F-4D97-AF65-F5344CB8AC3E}">
        <p14:creationId xmlns:p14="http://schemas.microsoft.com/office/powerpoint/2010/main" val="1776611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0C8F8-81CA-7202-28E0-7FA256C9FC7D}"/>
              </a:ext>
            </a:extLst>
          </p:cNvPr>
          <p:cNvSpPr>
            <a:spLocks noGrp="1"/>
          </p:cNvSpPr>
          <p:nvPr>
            <p:ph type="title"/>
          </p:nvPr>
        </p:nvSpPr>
        <p:spPr/>
        <p:txBody>
          <a:bodyPr/>
          <a:lstStyle/>
          <a:p>
            <a:r>
              <a:rPr lang="en-US" sz="5400" dirty="0"/>
              <a:t>Discussion questions or comments</a:t>
            </a:r>
          </a:p>
        </p:txBody>
      </p:sp>
      <p:sp>
        <p:nvSpPr>
          <p:cNvPr id="3" name="Content Placeholder 2">
            <a:extLst>
              <a:ext uri="{FF2B5EF4-FFF2-40B4-BE49-F238E27FC236}">
                <a16:creationId xmlns:a16="http://schemas.microsoft.com/office/drawing/2014/main" id="{56DCF132-D88B-51B6-3E09-A95E1B13C30E}"/>
              </a:ext>
            </a:extLst>
          </p:cNvPr>
          <p:cNvSpPr>
            <a:spLocks noGrp="1"/>
          </p:cNvSpPr>
          <p:nvPr>
            <p:ph idx="1"/>
          </p:nvPr>
        </p:nvSpPr>
        <p:spPr/>
        <p:txBody>
          <a:bodyPr/>
          <a:lstStyle/>
          <a:p>
            <a:r>
              <a:rPr lang="en-AU" dirty="0"/>
              <a:t>How do we address the fact that the ‘personal is political’ – in that a person’s own childhood experience of corporal punishment, or their use of it as a parent may influence their commitment (or resistance) to change?</a:t>
            </a:r>
          </a:p>
          <a:p>
            <a:r>
              <a:rPr lang="en-AU" dirty="0"/>
              <a:t>How do we reduce the split between them and us? How to engage all people regardless of whether they have used CP or not? </a:t>
            </a:r>
          </a:p>
          <a:p>
            <a:r>
              <a:rPr lang="en-AU" dirty="0"/>
              <a:t>Does emphasizing the long-term harms of corporal punishment undermine advocacy attempts?</a:t>
            </a:r>
          </a:p>
          <a:p>
            <a:r>
              <a:rPr lang="en-AU" dirty="0"/>
              <a:t>Does the strategy for policy and legal reform need to differentiate between (a) those who are generally child wellbeing advocates, but don’t see the need to have law reform on corporal punishment, and (b) those who might be more resistant to child-focused arguments?</a:t>
            </a:r>
          </a:p>
          <a:p>
            <a:r>
              <a:rPr lang="en-AU" dirty="0"/>
              <a:t>Which state or territory in Australia are we more likely to have an early success in changing the law?</a:t>
            </a:r>
          </a:p>
          <a:p>
            <a:r>
              <a:rPr lang="en-AU" dirty="0"/>
              <a:t>Your own questions or comments?</a:t>
            </a:r>
          </a:p>
          <a:p>
            <a:endParaRPr lang="en-US" dirty="0"/>
          </a:p>
        </p:txBody>
      </p:sp>
    </p:spTree>
    <p:extLst>
      <p:ext uri="{BB962C8B-B14F-4D97-AF65-F5344CB8AC3E}">
        <p14:creationId xmlns:p14="http://schemas.microsoft.com/office/powerpoint/2010/main" val="2157724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02909" y="6252340"/>
            <a:ext cx="2813685" cy="1826260"/>
          </a:xfrm>
          <a:prstGeom prst="rect">
            <a:avLst/>
          </a:prstGeom>
        </p:spPr>
        <p:txBody>
          <a:bodyPr vert="horz" wrap="square" lIns="0" tIns="80010" rIns="0" bIns="0" rtlCol="0">
            <a:spAutoFit/>
          </a:bodyPr>
          <a:lstStyle/>
          <a:p>
            <a:pPr marL="12700" marR="5080" lvl="0" indent="0" algn="ctr" defTabSz="914400" eaLnBrk="1" fontAlgn="auto" latinLnBrk="0" hangingPunct="1">
              <a:lnSpc>
                <a:spcPts val="4570"/>
              </a:lnSpc>
              <a:spcBef>
                <a:spcPts val="630"/>
              </a:spcBef>
              <a:spcAft>
                <a:spcPts val="0"/>
              </a:spcAft>
              <a:buClrTx/>
              <a:buSzTx/>
              <a:buFontTx/>
              <a:buNone/>
              <a:tabLst/>
              <a:defRPr/>
            </a:pPr>
            <a:r>
              <a:rPr kumimoji="0" sz="4150" b="1" i="0" u="none" strike="noStrike" kern="0" cap="none" spc="375" normalizeH="0" baseline="0" noProof="0" dirty="0">
                <a:ln>
                  <a:noFill/>
                </a:ln>
                <a:solidFill>
                  <a:srgbClr val="0B7982"/>
                </a:solidFill>
                <a:effectLst/>
                <a:uLnTx/>
                <a:uFillTx/>
                <a:latin typeface="Arial"/>
                <a:cs typeface="Arial"/>
              </a:rPr>
              <a:t>SEMINAR </a:t>
            </a:r>
            <a:r>
              <a:rPr kumimoji="0" sz="4150" b="1" i="0" u="none" strike="noStrike" kern="0" cap="none" spc="204" normalizeH="0" baseline="0" noProof="0" dirty="0">
                <a:ln>
                  <a:noFill/>
                </a:ln>
                <a:solidFill>
                  <a:srgbClr val="0B7982"/>
                </a:solidFill>
                <a:effectLst/>
                <a:uLnTx/>
                <a:uFillTx/>
                <a:latin typeface="Arial"/>
                <a:cs typeface="Arial"/>
              </a:rPr>
              <a:t>SERIES</a:t>
            </a:r>
            <a:endParaRPr kumimoji="0" sz="4150" b="0" i="0" u="none" strike="noStrike" kern="0" cap="none" spc="0" normalizeH="0" baseline="0" noProof="0" dirty="0">
              <a:ln>
                <a:noFill/>
              </a:ln>
              <a:solidFill>
                <a:sysClr val="windowText" lastClr="000000"/>
              </a:solidFill>
              <a:effectLst/>
              <a:uLnTx/>
              <a:uFillTx/>
              <a:latin typeface="Arial"/>
              <a:cs typeface="Arial"/>
            </a:endParaRPr>
          </a:p>
          <a:p>
            <a:pPr marL="123825" marR="0" lvl="0" indent="0" algn="ctr" defTabSz="914400" eaLnBrk="1" fontAlgn="auto" latinLnBrk="0" hangingPunct="1">
              <a:lnSpc>
                <a:spcPts val="4495"/>
              </a:lnSpc>
              <a:spcBef>
                <a:spcPts val="0"/>
              </a:spcBef>
              <a:spcAft>
                <a:spcPts val="0"/>
              </a:spcAft>
              <a:buClrTx/>
              <a:buSzTx/>
              <a:buFontTx/>
              <a:buNone/>
              <a:tabLst/>
              <a:defRPr/>
            </a:pPr>
            <a:r>
              <a:rPr kumimoji="0" sz="4150" b="1" i="0" u="none" strike="noStrike" kern="0" cap="none" spc="180" normalizeH="0" baseline="0" noProof="0" dirty="0">
                <a:ln>
                  <a:noFill/>
                </a:ln>
                <a:solidFill>
                  <a:srgbClr val="0B7982"/>
                </a:solidFill>
                <a:effectLst/>
                <a:uLnTx/>
                <a:uFillTx/>
                <a:latin typeface="Arial"/>
                <a:cs typeface="Arial"/>
              </a:rPr>
              <a:t>202</a:t>
            </a:r>
            <a:r>
              <a:rPr kumimoji="0" lang="en-AU" sz="4150" b="1" i="0" u="none" strike="noStrike" kern="0" cap="none" spc="180" normalizeH="0" baseline="0" noProof="0" dirty="0">
                <a:ln>
                  <a:noFill/>
                </a:ln>
                <a:solidFill>
                  <a:srgbClr val="0B7982"/>
                </a:solidFill>
                <a:effectLst/>
                <a:uLnTx/>
                <a:uFillTx/>
                <a:latin typeface="Arial"/>
                <a:cs typeface="Arial"/>
              </a:rPr>
              <a:t>2</a:t>
            </a:r>
            <a:endParaRPr kumimoji="0" sz="4150" b="0" i="0" u="none" strike="noStrike" kern="0" cap="none" spc="0" normalizeH="0" baseline="0" noProof="0" dirty="0">
              <a:ln>
                <a:noFill/>
              </a:ln>
              <a:solidFill>
                <a:sysClr val="windowText" lastClr="000000"/>
              </a:solidFill>
              <a:effectLst/>
              <a:uLnTx/>
              <a:uFillTx/>
              <a:latin typeface="Arial"/>
              <a:cs typeface="Arial"/>
            </a:endParaRPr>
          </a:p>
        </p:txBody>
      </p:sp>
      <p:pic>
        <p:nvPicPr>
          <p:cNvPr id="7" name="Picture 6">
            <a:extLst>
              <a:ext uri="{FF2B5EF4-FFF2-40B4-BE49-F238E27FC236}">
                <a16:creationId xmlns:a16="http://schemas.microsoft.com/office/drawing/2014/main" id="{75F99B28-CD3F-19F8-55AE-C4C7D8EE95B5}"/>
              </a:ext>
            </a:extLst>
          </p:cNvPr>
          <p:cNvPicPr>
            <a:picLocks noChangeAspect="1"/>
          </p:cNvPicPr>
          <p:nvPr/>
        </p:nvPicPr>
        <p:blipFill rotWithShape="1">
          <a:blip r:embed="rId2">
            <a:extLst>
              <a:ext uri="{28A0092B-C50C-407E-A947-70E740481C1C}">
                <a14:useLocalDpi xmlns:a14="http://schemas.microsoft.com/office/drawing/2010/main" val="0"/>
              </a:ext>
            </a:extLst>
          </a:blip>
          <a:srcRect l="22500"/>
          <a:stretch/>
        </p:blipFill>
        <p:spPr>
          <a:xfrm>
            <a:off x="4114800" y="0"/>
            <a:ext cx="14173200" cy="10287000"/>
          </a:xfrm>
          <a:prstGeom prst="rect">
            <a:avLst/>
          </a:prstGeom>
        </p:spPr>
      </p:pic>
    </p:spTree>
    <p:extLst>
      <p:ext uri="{BB962C8B-B14F-4D97-AF65-F5344CB8AC3E}">
        <p14:creationId xmlns:p14="http://schemas.microsoft.com/office/powerpoint/2010/main" val="1372434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a:xfrm>
            <a:off x="3581400" y="453547"/>
            <a:ext cx="13868400" cy="1989137"/>
          </a:xfrm>
        </p:spPr>
        <p:txBody>
          <a:bodyPr/>
          <a:lstStyle/>
          <a:p>
            <a:r>
              <a:rPr lang="en-US" sz="6000" b="0" dirty="0">
                <a:solidFill>
                  <a:schemeClr val="accent1">
                    <a:lumMod val="75000"/>
                  </a:schemeClr>
                </a:solidFill>
              </a:rPr>
              <a:t>What do we mean by </a:t>
            </a:r>
            <a:br>
              <a:rPr lang="en-US" sz="6000" b="0" dirty="0">
                <a:solidFill>
                  <a:schemeClr val="accent1">
                    <a:lumMod val="75000"/>
                  </a:schemeClr>
                </a:solidFill>
              </a:rPr>
            </a:br>
            <a:r>
              <a:rPr lang="en-US" sz="6000" b="0" dirty="0">
                <a:solidFill>
                  <a:schemeClr val="accent1">
                    <a:lumMod val="75000"/>
                  </a:schemeClr>
                </a:solidFill>
              </a:rPr>
              <a:t>“corporal punishment”?</a:t>
            </a:r>
          </a:p>
        </p:txBody>
      </p:sp>
      <p:sp>
        <p:nvSpPr>
          <p:cNvPr id="6" name="TextBox 5">
            <a:extLst>
              <a:ext uri="{FF2B5EF4-FFF2-40B4-BE49-F238E27FC236}">
                <a16:creationId xmlns:a16="http://schemas.microsoft.com/office/drawing/2014/main" id="{9BECB9D9-53F3-D0A3-BF77-115BA3080A6F}"/>
              </a:ext>
            </a:extLst>
          </p:cNvPr>
          <p:cNvSpPr txBox="1"/>
          <p:nvPr/>
        </p:nvSpPr>
        <p:spPr>
          <a:xfrm>
            <a:off x="762000" y="2813538"/>
            <a:ext cx="8610600" cy="618630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4000" b="0" i="0" u="none" strike="noStrike" kern="0" cap="none" spc="0" normalizeH="0" baseline="0" noProof="0" dirty="0">
                <a:ln>
                  <a:noFill/>
                </a:ln>
                <a:solidFill>
                  <a:sysClr val="windowText" lastClr="000000"/>
                </a:solidFill>
                <a:effectLst/>
                <a:uLnTx/>
                <a:uFillTx/>
              </a:rPr>
              <a:t>“the use of </a:t>
            </a:r>
            <a:r>
              <a:rPr kumimoji="0" lang="en-AU" sz="4000" b="0" i="1" u="none" strike="noStrike" kern="0" cap="none" spc="0" normalizeH="0" baseline="0" noProof="0" dirty="0">
                <a:ln>
                  <a:noFill/>
                </a:ln>
                <a:solidFill>
                  <a:sysClr val="windowText" lastClr="000000"/>
                </a:solidFill>
                <a:effectLst/>
                <a:uLnTx/>
                <a:uFillTx/>
              </a:rPr>
              <a:t>physical force </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4000" b="0" i="0" u="none" strike="noStrike" kern="0" cap="none" spc="0" normalizeH="0" baseline="0" noProof="0" dirty="0">
                <a:ln>
                  <a:noFill/>
                </a:ln>
                <a:solidFill>
                  <a:sysClr val="windowText" lastClr="000000"/>
                </a:solidFill>
                <a:effectLst/>
                <a:uLnTx/>
                <a:uFillTx/>
              </a:rPr>
              <a:t>with the intention of causing a child to experience </a:t>
            </a:r>
            <a:r>
              <a:rPr kumimoji="0" lang="en-AU" sz="4000" b="0" i="1" u="none" strike="noStrike" kern="0" cap="none" spc="0" normalizeH="0" baseline="0" noProof="0" dirty="0">
                <a:ln>
                  <a:noFill/>
                </a:ln>
                <a:solidFill>
                  <a:sysClr val="windowText" lastClr="000000"/>
                </a:solidFill>
                <a:effectLst/>
                <a:uLnTx/>
                <a:uFillTx/>
              </a:rPr>
              <a:t>pain, but not injury</a:t>
            </a:r>
            <a:r>
              <a:rPr kumimoji="0" lang="en-AU" sz="4000" b="0" i="0" u="none" strike="noStrike" kern="0" cap="none" spc="0" normalizeH="0" baseline="0" noProof="0" dirty="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4000" b="0" i="0" u="none" strike="noStrike" kern="0" cap="none" spc="0" normalizeH="0" baseline="0" noProof="0" dirty="0">
                <a:ln>
                  <a:noFill/>
                </a:ln>
                <a:solidFill>
                  <a:sysClr val="windowText" lastClr="000000"/>
                </a:solidFill>
                <a:effectLst/>
                <a:uLnTx/>
                <a:uFillTx/>
              </a:rPr>
              <a:t>for the </a:t>
            </a:r>
            <a:r>
              <a:rPr kumimoji="0" lang="en-AU" sz="4000" b="0" i="1" u="none" strike="noStrike" kern="0" cap="none" spc="0" normalizeH="0" baseline="0" noProof="0" dirty="0">
                <a:ln>
                  <a:noFill/>
                </a:ln>
                <a:solidFill>
                  <a:sysClr val="windowText" lastClr="000000"/>
                </a:solidFill>
                <a:effectLst/>
                <a:uLnTx/>
                <a:uFillTx/>
              </a:rPr>
              <a:t>purpose of correcting or controlling the child’s behaviour</a:t>
            </a:r>
            <a:r>
              <a:rPr kumimoji="0" lang="en-AU" sz="4000" b="0" i="0" u="none" strike="noStrike" kern="0" cap="none" spc="0" normalizeH="0" baseline="0" noProof="0" dirty="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4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3200" b="0" i="0" u="none" strike="noStrike" kern="0" cap="none" spc="0" normalizeH="0" baseline="0" noProof="0" dirty="0">
                <a:ln>
                  <a:noFill/>
                </a:ln>
                <a:solidFill>
                  <a:sysClr val="windowText" lastClr="000000"/>
                </a:solidFill>
                <a:effectLst/>
                <a:uLnTx/>
                <a:uFillTx/>
              </a:rPr>
              <a:t>Donnelly &amp; Straus (2005)</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4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4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endParaRPr>
          </a:p>
        </p:txBody>
      </p:sp>
      <p:sp>
        <p:nvSpPr>
          <p:cNvPr id="10" name="TextBox 9">
            <a:extLst>
              <a:ext uri="{FF2B5EF4-FFF2-40B4-BE49-F238E27FC236}">
                <a16:creationId xmlns:a16="http://schemas.microsoft.com/office/drawing/2014/main" id="{B2870F5F-7DA8-CEDA-37C6-03865FA5BF68}"/>
              </a:ext>
            </a:extLst>
          </p:cNvPr>
          <p:cNvSpPr txBox="1"/>
          <p:nvPr/>
        </p:nvSpPr>
        <p:spPr>
          <a:xfrm>
            <a:off x="10134600" y="2813538"/>
            <a:ext cx="6858000" cy="66171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4000" b="0" i="0" u="none" strike="noStrike" kern="0" cap="none" spc="0" normalizeH="0" baseline="0" noProof="0" dirty="0">
                <a:ln>
                  <a:noFill/>
                </a:ln>
                <a:solidFill>
                  <a:sysClr val="windowText" lastClr="000000"/>
                </a:solidFill>
                <a:effectLst/>
                <a:uLnTx/>
                <a:uFillTx/>
              </a:rPr>
              <a:t>“any punishment in which physical force is used and intended to cause some degree of pain or discomfort, however light, </a:t>
            </a:r>
            <a:r>
              <a:rPr kumimoji="0" lang="en-AU" sz="4000" b="0" i="0" u="none" strike="noStrike" kern="0" cap="none" spc="0" normalizeH="0" baseline="0" noProof="0" dirty="0">
                <a:ln>
                  <a:noFill/>
                </a:ln>
                <a:solidFill>
                  <a:sysClr val="windowText" lastClr="000000"/>
                </a:solidFill>
                <a:effectLst/>
                <a:highlight>
                  <a:srgbClr val="FFFF00"/>
                </a:highlight>
                <a:uLnTx/>
                <a:uFillTx/>
              </a:rPr>
              <a:t>as well as non-physical forms</a:t>
            </a:r>
            <a:r>
              <a:rPr kumimoji="0" lang="en-AU" sz="4000" b="0" i="0" u="none" strike="noStrike" kern="0" cap="none" spc="0" normalizeH="0" baseline="0" noProof="0" dirty="0">
                <a:ln>
                  <a:noFill/>
                </a:ln>
                <a:solidFill>
                  <a:sysClr val="windowText" lastClr="000000"/>
                </a:solidFill>
                <a:effectLst/>
                <a:uLnTx/>
                <a:uFillTx/>
              </a:rPr>
              <a:t> of punishment that are cruel and degrading”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4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3200" b="0" i="0" u="none" strike="noStrike" kern="0" cap="none" spc="0" normalizeH="0" baseline="0" noProof="0" dirty="0">
                <a:ln>
                  <a:noFill/>
                </a:ln>
                <a:solidFill>
                  <a:sysClr val="windowText" lastClr="000000"/>
                </a:solidFill>
                <a:effectLst/>
                <a:uLnTx/>
                <a:uFillTx/>
              </a:rPr>
              <a:t>Global Initiative to End All Corporal Punishment Against Children (2019)</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40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87618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p:txBody>
          <a:bodyPr/>
          <a:lstStyle/>
          <a:p>
            <a:r>
              <a:rPr lang="en-US" sz="4800" b="0" dirty="0">
                <a:solidFill>
                  <a:schemeClr val="accent1">
                    <a:lumMod val="75000"/>
                  </a:schemeClr>
                </a:solidFill>
              </a:rPr>
              <a:t>Global legal context: expanding legal prohibitions of corporal punishment</a:t>
            </a:r>
          </a:p>
        </p:txBody>
      </p:sp>
      <p:pic>
        <p:nvPicPr>
          <p:cNvPr id="4" name="Content Placeholder 3">
            <a:extLst>
              <a:ext uri="{FF2B5EF4-FFF2-40B4-BE49-F238E27FC236}">
                <a16:creationId xmlns:a16="http://schemas.microsoft.com/office/drawing/2014/main" id="{A517C832-64A1-6E23-7528-D0D7561C77F5}"/>
              </a:ext>
            </a:extLst>
          </p:cNvPr>
          <p:cNvPicPr>
            <a:picLocks noGrp="1" noChangeAspect="1"/>
          </p:cNvPicPr>
          <p:nvPr>
            <p:ph idx="1"/>
          </p:nvPr>
        </p:nvPicPr>
        <p:blipFill>
          <a:blip r:embed="rId2"/>
          <a:stretch>
            <a:fillRect/>
          </a:stretch>
        </p:blipFill>
        <p:spPr>
          <a:xfrm>
            <a:off x="10896600" y="2933700"/>
            <a:ext cx="6934200" cy="6739416"/>
          </a:xfrm>
          <a:prstGeom prst="rect">
            <a:avLst/>
          </a:prstGeom>
        </p:spPr>
      </p:pic>
      <p:sp>
        <p:nvSpPr>
          <p:cNvPr id="6" name="TextBox 5">
            <a:extLst>
              <a:ext uri="{FF2B5EF4-FFF2-40B4-BE49-F238E27FC236}">
                <a16:creationId xmlns:a16="http://schemas.microsoft.com/office/drawing/2014/main" id="{9BECB9D9-53F3-D0A3-BF77-115BA3080A6F}"/>
              </a:ext>
            </a:extLst>
          </p:cNvPr>
          <p:cNvSpPr txBox="1"/>
          <p:nvPr/>
        </p:nvSpPr>
        <p:spPr>
          <a:xfrm>
            <a:off x="457200" y="2442684"/>
            <a:ext cx="10591800" cy="84023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4000" b="0" i="0" u="none" strike="noStrike" kern="0" cap="none" spc="0" normalizeH="0" baseline="0" noProof="0" dirty="0">
                <a:ln>
                  <a:noFill/>
                </a:ln>
                <a:solidFill>
                  <a:srgbClr val="002060"/>
                </a:solidFill>
                <a:effectLst/>
                <a:uLnTx/>
                <a:uFillTx/>
              </a:rPr>
              <a:t>Legal prohibition commenced Sweden 1979</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4000" b="0" i="0" u="none" strike="noStrike" kern="0" cap="none" spc="0" normalizeH="0" baseline="0" noProof="0" dirty="0">
                <a:ln>
                  <a:noFill/>
                </a:ln>
                <a:solidFill>
                  <a:srgbClr val="002060"/>
                </a:solidFill>
                <a:effectLst/>
                <a:uLnTx/>
                <a:uFillTx/>
              </a:rPr>
              <a:t>Proliferated globally, most recently in Republic of Korea, Colombia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4000" b="0" i="0" u="none" strike="noStrike" kern="0" cap="none" spc="0" normalizeH="0" baseline="0" noProof="0" dirty="0">
                <a:ln>
                  <a:noFill/>
                </a:ln>
                <a:solidFill>
                  <a:srgbClr val="002060"/>
                </a:solidFill>
                <a:effectLst/>
                <a:uLnTx/>
                <a:uFillTx/>
              </a:rPr>
              <a:t>Now prohibited in 63 nations + 26 committed to reform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4000" b="0" i="0" u="none" strike="noStrike" kern="0" cap="none" spc="0" normalizeH="0" baseline="0" noProof="0" dirty="0">
                <a:ln>
                  <a:noFill/>
                </a:ln>
                <a:solidFill>
                  <a:srgbClr val="002060"/>
                </a:solidFill>
                <a:effectLst/>
                <a:uLnTx/>
                <a:uFillTx/>
              </a:rPr>
              <a:t>Catalysed by:</a:t>
            </a: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0" cap="none" spc="0" normalizeH="0" baseline="0" noProof="0" dirty="0">
                <a:ln>
                  <a:noFill/>
                </a:ln>
                <a:solidFill>
                  <a:srgbClr val="002060"/>
                </a:solidFill>
                <a:effectLst/>
                <a:uLnTx/>
                <a:uFillTx/>
              </a:rPr>
              <a:t>Understanding of harms caused</a:t>
            </a: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0" cap="none" spc="0" normalizeH="0" baseline="0" noProof="0" dirty="0">
                <a:ln>
                  <a:noFill/>
                </a:ln>
                <a:solidFill>
                  <a:srgbClr val="002060"/>
                </a:solidFill>
                <a:effectLst/>
                <a:uLnTx/>
                <a:uFillTx/>
              </a:rPr>
              <a:t>Promotion of children’s rights</a:t>
            </a: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0" cap="none" spc="0" normalizeH="0" baseline="0" noProof="0" dirty="0">
                <a:ln>
                  <a:noFill/>
                </a:ln>
                <a:solidFill>
                  <a:srgbClr val="002060"/>
                </a:solidFill>
                <a:effectLst/>
                <a:uLnTx/>
                <a:uFillTx/>
              </a:rPr>
              <a:t>Awareness of alternative methods of discipline</a:t>
            </a: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0" cap="none" spc="0" normalizeH="0" baseline="0" noProof="0" dirty="0">
                <a:ln>
                  <a:noFill/>
                </a:ln>
                <a:solidFill>
                  <a:srgbClr val="002060"/>
                </a:solidFill>
                <a:effectLst/>
                <a:uLnTx/>
                <a:uFillTx/>
              </a:rPr>
              <a:t>International structures and norm-setting bodies (UN CRC art 19, 37), UN Committee on the Rights of the Child General Comment 8)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46317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831D-4EB4-CA75-7C8D-38D9CF085C8E}"/>
              </a:ext>
            </a:extLst>
          </p:cNvPr>
          <p:cNvSpPr>
            <a:spLocks noGrp="1"/>
          </p:cNvSpPr>
          <p:nvPr>
            <p:ph type="title"/>
          </p:nvPr>
        </p:nvSpPr>
        <p:spPr>
          <a:xfrm>
            <a:off x="3124200" y="800100"/>
            <a:ext cx="14401800" cy="1219200"/>
          </a:xfrm>
        </p:spPr>
        <p:txBody>
          <a:bodyPr/>
          <a:lstStyle/>
          <a:p>
            <a:r>
              <a:rPr lang="en-US" sz="5400" b="0" dirty="0">
                <a:solidFill>
                  <a:schemeClr val="accent1">
                    <a:lumMod val="75000"/>
                  </a:schemeClr>
                </a:solidFill>
              </a:rPr>
              <a:t>But not Australia. Why? </a:t>
            </a:r>
            <a:r>
              <a:rPr lang="en-AU" sz="5400" b="0" dirty="0">
                <a:solidFill>
                  <a:schemeClr val="accent1">
                    <a:lumMod val="75000"/>
                  </a:schemeClr>
                </a:solidFill>
              </a:rPr>
              <a:t>A bit of legal history</a:t>
            </a:r>
            <a:br>
              <a:rPr lang="en-AU" sz="6600" b="0" dirty="0">
                <a:solidFill>
                  <a:schemeClr val="accent1">
                    <a:lumMod val="75000"/>
                  </a:schemeClr>
                </a:solidFill>
              </a:rPr>
            </a:br>
            <a:endParaRPr lang="en-US" sz="6600" b="0" dirty="0">
              <a:solidFill>
                <a:schemeClr val="accent1">
                  <a:lumMod val="75000"/>
                </a:schemeClr>
              </a:solidFill>
            </a:endParaRPr>
          </a:p>
        </p:txBody>
      </p:sp>
      <p:sp>
        <p:nvSpPr>
          <p:cNvPr id="3" name="Content Placeholder 2">
            <a:extLst>
              <a:ext uri="{FF2B5EF4-FFF2-40B4-BE49-F238E27FC236}">
                <a16:creationId xmlns:a16="http://schemas.microsoft.com/office/drawing/2014/main" id="{D1D7B2ED-2758-59FE-DDDB-2C708C77D4AF}"/>
              </a:ext>
            </a:extLst>
          </p:cNvPr>
          <p:cNvSpPr>
            <a:spLocks noGrp="1"/>
          </p:cNvSpPr>
          <p:nvPr>
            <p:ph idx="1"/>
          </p:nvPr>
        </p:nvSpPr>
        <p:spPr>
          <a:xfrm>
            <a:off x="0" y="2247900"/>
            <a:ext cx="17983200" cy="8039100"/>
          </a:xfrm>
        </p:spPr>
        <p:txBody>
          <a:bodyPr/>
          <a:lstStyle/>
          <a:p>
            <a:pPr marL="0" indent="0">
              <a:buNone/>
            </a:pPr>
            <a:endParaRPr lang="en-US" sz="400" dirty="0">
              <a:solidFill>
                <a:srgbClr val="002060"/>
              </a:solidFill>
            </a:endParaRPr>
          </a:p>
          <a:p>
            <a:pPr marL="0" indent="0">
              <a:buNone/>
            </a:pPr>
            <a:r>
              <a:rPr lang="en-US" sz="3600" dirty="0">
                <a:solidFill>
                  <a:srgbClr val="002060"/>
                </a:solidFill>
              </a:rPr>
              <a:t>Australian States &amp; Territories imported </a:t>
            </a:r>
            <a:r>
              <a:rPr lang="en-US" sz="3600" b="1" dirty="0">
                <a:solidFill>
                  <a:srgbClr val="002060"/>
                </a:solidFill>
              </a:rPr>
              <a:t>English law </a:t>
            </a:r>
            <a:r>
              <a:rPr lang="en-US" sz="3600" dirty="0">
                <a:solidFill>
                  <a:srgbClr val="002060"/>
                </a:solidFill>
              </a:rPr>
              <a:t>on white settlement</a:t>
            </a:r>
          </a:p>
          <a:p>
            <a:pPr marL="0" indent="0">
              <a:buNone/>
            </a:pPr>
            <a:endParaRPr lang="en-US" sz="800" dirty="0">
              <a:solidFill>
                <a:srgbClr val="002060"/>
              </a:solidFill>
            </a:endParaRPr>
          </a:p>
          <a:p>
            <a:pPr>
              <a:buFont typeface="Wingdings" panose="05000000000000000000" pitchFamily="2" charset="2"/>
              <a:buChar char="Ø"/>
            </a:pPr>
            <a:r>
              <a:rPr lang="en-US" sz="3600" dirty="0">
                <a:solidFill>
                  <a:srgbClr val="002060"/>
                </a:solidFill>
              </a:rPr>
              <a:t>  English law is based on Roman law, which treated children as </a:t>
            </a:r>
            <a:r>
              <a:rPr lang="en-US" sz="3600" b="1" dirty="0">
                <a:solidFill>
                  <a:srgbClr val="002060"/>
                </a:solidFill>
              </a:rPr>
              <a:t>the father’s property </a:t>
            </a:r>
            <a:r>
              <a:rPr lang="en-US" sz="3600" dirty="0">
                <a:solidFill>
                  <a:srgbClr val="002060"/>
                </a:solidFill>
              </a:rPr>
              <a:t>(powers of </a:t>
            </a:r>
            <a:r>
              <a:rPr lang="en-US" sz="3600" i="1" dirty="0">
                <a:solidFill>
                  <a:srgbClr val="002060"/>
                </a:solidFill>
              </a:rPr>
              <a:t>abandonment, punishment, sale, death</a:t>
            </a:r>
            <a:r>
              <a:rPr lang="en-US" sz="3600" dirty="0">
                <a:solidFill>
                  <a:srgbClr val="002060"/>
                </a:solidFill>
              </a:rPr>
              <a:t>) </a:t>
            </a:r>
            <a:r>
              <a:rPr lang="en-US" sz="2400" dirty="0">
                <a:solidFill>
                  <a:srgbClr val="002060"/>
                </a:solidFill>
              </a:rPr>
              <a:t>(Borkowski, 1994; Gardner, 1986; Thane, 1981)</a:t>
            </a:r>
          </a:p>
          <a:p>
            <a:pPr marL="0" indent="0">
              <a:buNone/>
            </a:pPr>
            <a:endParaRPr lang="en-US" sz="800" dirty="0">
              <a:solidFill>
                <a:srgbClr val="002060"/>
              </a:solidFill>
            </a:endParaRPr>
          </a:p>
          <a:p>
            <a:pPr>
              <a:buFont typeface="Wingdings" panose="05000000000000000000" pitchFamily="2" charset="2"/>
              <a:buChar char="Ø"/>
            </a:pPr>
            <a:r>
              <a:rPr lang="en-US" sz="3600" dirty="0">
                <a:solidFill>
                  <a:srgbClr val="002060"/>
                </a:solidFill>
              </a:rPr>
              <a:t>  English law endowed parents with: 	</a:t>
            </a:r>
          </a:p>
          <a:p>
            <a:pPr lvl="1"/>
            <a:r>
              <a:rPr lang="en-US" sz="3600" dirty="0">
                <a:solidFill>
                  <a:srgbClr val="002060"/>
                </a:solidFill>
                <a:latin typeface="Arial" panose="020B0604020202020204" pitchFamily="34" charset="0"/>
                <a:cs typeface="Arial" panose="020B0604020202020204" pitchFamily="34" charset="0"/>
              </a:rPr>
              <a:t> </a:t>
            </a:r>
            <a:r>
              <a:rPr lang="en-US" sz="3600" b="1" dirty="0">
                <a:solidFill>
                  <a:srgbClr val="002060"/>
                </a:solidFill>
                <a:latin typeface="Arial" panose="020B0604020202020204" pitchFamily="34" charset="0"/>
                <a:cs typeface="Arial" panose="020B0604020202020204" pitchFamily="34" charset="0"/>
              </a:rPr>
              <a:t>duties to </a:t>
            </a:r>
            <a:r>
              <a:rPr lang="en-US" sz="3600" dirty="0">
                <a:solidFill>
                  <a:srgbClr val="002060"/>
                </a:solidFill>
                <a:latin typeface="Arial" panose="020B0604020202020204" pitchFamily="34" charset="0"/>
                <a:cs typeface="Arial" panose="020B0604020202020204" pitchFamily="34" charset="0"/>
              </a:rPr>
              <a:t>the child: maintenance, protection, and education</a:t>
            </a:r>
          </a:p>
          <a:p>
            <a:pPr lvl="1"/>
            <a:r>
              <a:rPr lang="en-US" sz="3600" dirty="0">
                <a:solidFill>
                  <a:srgbClr val="002060"/>
                </a:solidFill>
                <a:latin typeface="Arial" panose="020B0604020202020204" pitchFamily="34" charset="0"/>
                <a:cs typeface="Arial" panose="020B0604020202020204" pitchFamily="34" charset="0"/>
              </a:rPr>
              <a:t> </a:t>
            </a:r>
            <a:r>
              <a:rPr lang="en-US" sz="3600" b="1" dirty="0">
                <a:solidFill>
                  <a:srgbClr val="002060"/>
                </a:solidFill>
                <a:latin typeface="Arial" panose="020B0604020202020204" pitchFamily="34" charset="0"/>
                <a:cs typeface="Arial" panose="020B0604020202020204" pitchFamily="34" charset="0"/>
              </a:rPr>
              <a:t>powers</a:t>
            </a:r>
            <a:r>
              <a:rPr lang="en-US" sz="3600" dirty="0">
                <a:solidFill>
                  <a:srgbClr val="002060"/>
                </a:solidFill>
                <a:latin typeface="Arial" panose="020B0604020202020204" pitchFamily="34" charset="0"/>
                <a:cs typeface="Arial" panose="020B0604020202020204" pitchFamily="34" charset="0"/>
              </a:rPr>
              <a:t> </a:t>
            </a:r>
            <a:r>
              <a:rPr lang="en-US" sz="3600" b="1" dirty="0">
                <a:solidFill>
                  <a:srgbClr val="002060"/>
                </a:solidFill>
                <a:latin typeface="Arial" panose="020B0604020202020204" pitchFamily="34" charset="0"/>
                <a:cs typeface="Arial" panose="020B0604020202020204" pitchFamily="34" charset="0"/>
              </a:rPr>
              <a:t>over</a:t>
            </a:r>
            <a:r>
              <a:rPr lang="en-US" sz="3600" dirty="0">
                <a:solidFill>
                  <a:srgbClr val="002060"/>
                </a:solidFill>
                <a:latin typeface="Arial" panose="020B0604020202020204" pitchFamily="34" charset="0"/>
                <a:cs typeface="Arial" panose="020B0604020202020204" pitchFamily="34" charset="0"/>
              </a:rPr>
              <a:t> the child: correction, receipt of labour, receipt of profits</a:t>
            </a:r>
          </a:p>
          <a:p>
            <a:pPr marL="457200" lvl="1" indent="0">
              <a:buNone/>
            </a:pPr>
            <a:endParaRPr lang="en-US" sz="800" dirty="0">
              <a:solidFill>
                <a:srgbClr val="002060"/>
              </a:solidFill>
              <a:latin typeface="Arial" panose="020B0604020202020204" pitchFamily="34" charset="0"/>
              <a:cs typeface="Arial" panose="020B0604020202020204" pitchFamily="34" charset="0"/>
            </a:endParaRPr>
          </a:p>
          <a:p>
            <a:pPr>
              <a:buFont typeface="Wingdings" panose="05000000000000000000" pitchFamily="2" charset="2"/>
              <a:buChar char="Ø"/>
            </a:pPr>
            <a:r>
              <a:rPr lang="en-US" sz="3600" dirty="0">
                <a:solidFill>
                  <a:srgbClr val="002060"/>
                </a:solidFill>
              </a:rPr>
              <a:t> Through 1800s: father had ‘control over the person, education and conduct of his children’ </a:t>
            </a:r>
            <a:r>
              <a:rPr lang="en-US" dirty="0">
                <a:solidFill>
                  <a:srgbClr val="002060"/>
                </a:solidFill>
              </a:rPr>
              <a:t>(In re Agar-Ellis (1883))</a:t>
            </a:r>
          </a:p>
          <a:p>
            <a:pPr marL="0" indent="0">
              <a:buNone/>
            </a:pPr>
            <a:endParaRPr lang="en-US" sz="800" dirty="0">
              <a:solidFill>
                <a:srgbClr val="002060"/>
              </a:solidFill>
            </a:endParaRPr>
          </a:p>
          <a:p>
            <a:pPr>
              <a:buFont typeface="Wingdings" panose="05000000000000000000" pitchFamily="2" charset="2"/>
              <a:buChar char="Ø"/>
            </a:pPr>
            <a:r>
              <a:rPr lang="en-US" sz="3600" dirty="0">
                <a:solidFill>
                  <a:srgbClr val="002060"/>
                </a:solidFill>
              </a:rPr>
              <a:t>  </a:t>
            </a:r>
            <a:r>
              <a:rPr lang="en-AU" sz="3600" dirty="0">
                <a:solidFill>
                  <a:srgbClr val="002060"/>
                </a:solidFill>
              </a:rPr>
              <a:t>A parent may chastise his or her child “</a:t>
            </a:r>
            <a:r>
              <a:rPr lang="en-AU" sz="3600" dirty="0">
                <a:solidFill>
                  <a:srgbClr val="002060"/>
                </a:solidFill>
                <a:highlight>
                  <a:srgbClr val="FFFF00"/>
                </a:highlight>
              </a:rPr>
              <a:t>in a reasonable manner</a:t>
            </a:r>
            <a:r>
              <a:rPr lang="en-AU" sz="3600" dirty="0">
                <a:solidFill>
                  <a:srgbClr val="002060"/>
                </a:solidFill>
              </a:rPr>
              <a:t>; for this is for the benefit of his education” </a:t>
            </a:r>
            <a:r>
              <a:rPr lang="en-US" sz="3200" dirty="0">
                <a:solidFill>
                  <a:srgbClr val="002060"/>
                </a:solidFill>
              </a:rPr>
              <a:t>(Blackstone, 1765)</a:t>
            </a:r>
          </a:p>
          <a:p>
            <a:pPr marL="0" indent="0">
              <a:buNone/>
            </a:pPr>
            <a:endParaRPr lang="en-US" sz="800" dirty="0">
              <a:solidFill>
                <a:srgbClr val="002060"/>
              </a:solidFill>
            </a:endParaRPr>
          </a:p>
          <a:p>
            <a:pPr>
              <a:buFont typeface="Wingdings" panose="05000000000000000000" pitchFamily="2" charset="2"/>
              <a:buChar char="Ø"/>
            </a:pPr>
            <a:r>
              <a:rPr lang="en-US" sz="3600" dirty="0">
                <a:solidFill>
                  <a:srgbClr val="002060"/>
                </a:solidFill>
              </a:rPr>
              <a:t> Child’s duty: to ‘owe subjection and obedience’ to parents during childhood, and owe ‘honour and reverence ever after’.</a:t>
            </a:r>
          </a:p>
        </p:txBody>
      </p:sp>
    </p:spTree>
    <p:extLst>
      <p:ext uri="{BB962C8B-B14F-4D97-AF65-F5344CB8AC3E}">
        <p14:creationId xmlns:p14="http://schemas.microsoft.com/office/powerpoint/2010/main" val="572441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398B32A-5D7F-07D4-EF5C-51AB5437436B}"/>
              </a:ext>
            </a:extLst>
          </p:cNvPr>
          <p:cNvPicPr>
            <a:picLocks noChangeAspect="1"/>
          </p:cNvPicPr>
          <p:nvPr/>
        </p:nvPicPr>
        <p:blipFill rotWithShape="1">
          <a:blip r:embed="rId2"/>
          <a:srcRect t="16741" b="14075"/>
          <a:stretch/>
        </p:blipFill>
        <p:spPr>
          <a:xfrm>
            <a:off x="7620000" y="5400213"/>
            <a:ext cx="10963463" cy="5047478"/>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a:extLst>
              <a:ext uri="{FF2B5EF4-FFF2-40B4-BE49-F238E27FC236}">
                <a16:creationId xmlns:a16="http://schemas.microsoft.com/office/drawing/2014/main" id="{A43979D5-42B1-B739-E884-89E82D95CFE8}"/>
              </a:ext>
            </a:extLst>
          </p:cNvPr>
          <p:cNvPicPr>
            <a:picLocks noChangeAspect="1"/>
          </p:cNvPicPr>
          <p:nvPr/>
        </p:nvPicPr>
        <p:blipFill rotWithShape="1">
          <a:blip r:embed="rId3"/>
          <a:srcRect t="3075" r="1" b="1"/>
          <a:stretch/>
        </p:blipFill>
        <p:spPr>
          <a:xfrm>
            <a:off x="7324537" y="352725"/>
            <a:ext cx="10963463" cy="5047488"/>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10287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30998" cy="10287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8AE5DE-9DCE-5B74-E8F8-EDF56B197FEA}"/>
              </a:ext>
            </a:extLst>
          </p:cNvPr>
          <p:cNvSpPr>
            <a:spLocks noGrp="1"/>
          </p:cNvSpPr>
          <p:nvPr>
            <p:ph type="title"/>
          </p:nvPr>
        </p:nvSpPr>
        <p:spPr>
          <a:xfrm>
            <a:off x="381000" y="540859"/>
            <a:ext cx="8229600" cy="2301337"/>
          </a:xfrm>
        </p:spPr>
        <p:txBody>
          <a:bodyPr>
            <a:normAutofit/>
          </a:bodyPr>
          <a:lstStyle/>
          <a:p>
            <a:r>
              <a:rPr lang="en-AU" b="0" dirty="0">
                <a:solidFill>
                  <a:srgbClr val="002060"/>
                </a:solidFill>
              </a:rPr>
              <a:t>Where are we now in Australia? </a:t>
            </a:r>
            <a:br>
              <a:rPr lang="en-AU" b="0" dirty="0">
                <a:solidFill>
                  <a:srgbClr val="002060"/>
                </a:solidFill>
              </a:rPr>
            </a:br>
            <a:r>
              <a:rPr lang="en-AU" b="0" dirty="0">
                <a:solidFill>
                  <a:srgbClr val="002060"/>
                </a:solidFill>
              </a:rPr>
              <a:t>The current law</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28216"/>
            <a:ext cx="192024" cy="9808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316" y="3291840"/>
            <a:ext cx="7338060" cy="27432"/>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316" y="3291840"/>
            <a:ext cx="73380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C6C2504-8E7B-FB11-8BF9-BD937231A17A}"/>
              </a:ext>
            </a:extLst>
          </p:cNvPr>
          <p:cNvSpPr>
            <a:spLocks noGrp="1"/>
          </p:cNvSpPr>
          <p:nvPr>
            <p:ph idx="1"/>
          </p:nvPr>
        </p:nvSpPr>
        <p:spPr>
          <a:xfrm>
            <a:off x="487487" y="2183892"/>
            <a:ext cx="7970713" cy="8103108"/>
          </a:xfrm>
        </p:spPr>
        <p:txBody>
          <a:bodyPr>
            <a:normAutofit fontScale="92500"/>
          </a:bodyPr>
          <a:lstStyle/>
          <a:p>
            <a:r>
              <a:rPr lang="en-AU" sz="3600" dirty="0">
                <a:solidFill>
                  <a:srgbClr val="002060"/>
                </a:solidFill>
              </a:rPr>
              <a:t> </a:t>
            </a:r>
            <a:r>
              <a:rPr lang="en-AU" sz="4000" dirty="0">
                <a:solidFill>
                  <a:srgbClr val="002060"/>
                </a:solidFill>
              </a:rPr>
              <a:t>Each State &amp; Territory has power to make its own criminal laws</a:t>
            </a:r>
          </a:p>
          <a:p>
            <a:r>
              <a:rPr lang="en-AU" sz="4000" dirty="0">
                <a:solidFill>
                  <a:srgbClr val="002060"/>
                </a:solidFill>
              </a:rPr>
              <a:t> No single national law governs CP</a:t>
            </a:r>
          </a:p>
          <a:p>
            <a:r>
              <a:rPr lang="en-AU" sz="4000" dirty="0">
                <a:solidFill>
                  <a:srgbClr val="002060"/>
                </a:solidFill>
              </a:rPr>
              <a:t> Potential for different approaches across States/Territories</a:t>
            </a:r>
          </a:p>
          <a:p>
            <a:r>
              <a:rPr lang="en-AU" sz="4000" dirty="0">
                <a:solidFill>
                  <a:srgbClr val="002060"/>
                </a:solidFill>
              </a:rPr>
              <a:t> Yet, while differences exist, </a:t>
            </a:r>
            <a:r>
              <a:rPr lang="en-AU" sz="4000" b="1" dirty="0">
                <a:solidFill>
                  <a:srgbClr val="002060"/>
                </a:solidFill>
              </a:rPr>
              <a:t>overall core principles are similar</a:t>
            </a:r>
          </a:p>
          <a:p>
            <a:pPr marL="0" indent="0">
              <a:buNone/>
            </a:pPr>
            <a:endParaRPr lang="en-AU" sz="2600" dirty="0"/>
          </a:p>
          <a:p>
            <a:pPr marL="0" indent="0">
              <a:buNone/>
            </a:pPr>
            <a:r>
              <a:rPr lang="en-AU" sz="3600" b="1" dirty="0">
                <a:solidFill>
                  <a:srgbClr val="002060"/>
                </a:solidFill>
              </a:rPr>
              <a:t>Key point</a:t>
            </a:r>
            <a:r>
              <a:rPr lang="en-AU" sz="3600" dirty="0">
                <a:solidFill>
                  <a:srgbClr val="002060"/>
                </a:solidFill>
              </a:rPr>
              <a:t>: All current Australian CP laws flow from the English law and the social and political forces that shaped it.  </a:t>
            </a:r>
          </a:p>
          <a:p>
            <a:pPr marL="0" indent="0">
              <a:buNone/>
            </a:pPr>
            <a:r>
              <a:rPr lang="en-AU" sz="3600" i="1" dirty="0">
                <a:solidFill>
                  <a:srgbClr val="002060"/>
                </a:solidFill>
              </a:rPr>
              <a:t>But we no longer live in that social, scientific, or normative context.</a:t>
            </a:r>
          </a:p>
        </p:txBody>
      </p:sp>
    </p:spTree>
    <p:extLst>
      <p:ext uri="{BB962C8B-B14F-4D97-AF65-F5344CB8AC3E}">
        <p14:creationId xmlns:p14="http://schemas.microsoft.com/office/powerpoint/2010/main" val="165694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8572</TotalTime>
  <Words>4592</Words>
  <Application>Microsoft Macintosh PowerPoint</Application>
  <PresentationFormat>Custom</PresentationFormat>
  <Paragraphs>486</Paragraphs>
  <Slides>54</Slides>
  <Notes>23</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54</vt:i4>
      </vt:variant>
    </vt:vector>
  </HeadingPairs>
  <TitlesOfParts>
    <vt:vector size="64" baseType="lpstr">
      <vt:lpstr>Arial</vt:lpstr>
      <vt:lpstr>Arial Narrow</vt:lpstr>
      <vt:lpstr>Calibri</vt:lpstr>
      <vt:lpstr>Calibri Light</vt:lpstr>
      <vt:lpstr>Wingdings</vt:lpstr>
      <vt:lpstr>Office Theme</vt:lpstr>
      <vt:lpstr>Custom Design</vt:lpstr>
      <vt:lpstr>1_Custom Design</vt:lpstr>
      <vt:lpstr>2_Custom Design</vt:lpstr>
      <vt:lpstr>1_Office Theme</vt:lpstr>
      <vt:lpstr>A better future for children without violence </vt:lpstr>
      <vt:lpstr>Seminar Overview</vt:lpstr>
      <vt:lpstr>Beginning with a review of the evidence…</vt:lpstr>
      <vt:lpstr>A BETTER FUTURE FOR CHILDREN WITHOUT VIOLENCE: EXAMINING THE EVIDENCE FOR ENDING CORPORAL PUNISHMENT   The current state of legislation </vt:lpstr>
      <vt:lpstr>PowerPoint Presentation</vt:lpstr>
      <vt:lpstr>What do we mean by  “corporal punishment”?</vt:lpstr>
      <vt:lpstr>Global legal context: expanding legal prohibitions of corporal punishment</vt:lpstr>
      <vt:lpstr>But not Australia. Why? A bit of legal history </vt:lpstr>
      <vt:lpstr>Where are we now in Australia?  The current law</vt:lpstr>
      <vt:lpstr>Where are we now in Australia?  A summary of the current law</vt:lpstr>
      <vt:lpstr>Where are we now in Australia?  A summary of the current law</vt:lpstr>
      <vt:lpstr>NSW criminal legislation has embedded some of these principles</vt:lpstr>
      <vt:lpstr>Legal reform, consequences, and social norms</vt:lpstr>
      <vt:lpstr>Selected references</vt:lpstr>
      <vt:lpstr>PAFRA Seminar</vt:lpstr>
      <vt:lpstr>PowerPoint Presentation</vt:lpstr>
      <vt:lpstr>PowerPoint Presentation</vt:lpstr>
      <vt:lpstr>PowerPoint Presentation</vt:lpstr>
      <vt:lpstr>PowerPoint Presentation</vt:lpstr>
      <vt:lpstr>PowerPoint Presentation</vt:lpstr>
      <vt:lpstr>Australian Child Maltreatment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EFFECTIVE DISCIPLINE: KEY CRITERIA </vt:lpstr>
      <vt:lpstr>PowerPoint Presentation</vt:lpstr>
      <vt:lpstr>EFFECTIVE STRATEGIES: KEY EXAMPLES</vt:lpstr>
      <vt:lpstr>EFFECTIVE STRATEGIES: KEY EXAMPLES</vt:lpstr>
      <vt:lpstr>EFFECTIVE STRATEGIES: KEY EXAMPLES</vt:lpstr>
      <vt:lpstr>EFFECTIVE STRATEGIES: KEY EXAMPLES</vt:lpstr>
      <vt:lpstr>EFFECTIVE STRATEGIES: KEY EXAMPLES</vt:lpstr>
      <vt:lpstr>EFFECTIVE STRATEGIES: KEY EXAMPLES</vt:lpstr>
      <vt:lpstr>EFFECTIVE STRATEGIES: KEY EXAMPLES</vt:lpstr>
      <vt:lpstr>CONCLUSIONS</vt:lpstr>
      <vt:lpstr>Professor Sophie Havighurst  Mindful, Department of Psychiatry The University of Melbourne sophie.h@unimelb.edu.au  www.tuningintokids.org.au </vt:lpstr>
      <vt:lpstr>PowerPoint Presentation</vt:lpstr>
      <vt:lpstr>PowerPoint Presentation</vt:lpstr>
      <vt:lpstr>PowerPoint Presentation</vt:lpstr>
      <vt:lpstr>PowerPoint Presentation</vt:lpstr>
      <vt:lpstr>PowerPoint Presentation</vt:lpstr>
      <vt:lpstr>A cross country comparison</vt:lpstr>
      <vt:lpstr>What’s needed in a public health campaign?  </vt:lpstr>
      <vt:lpstr>Case study: New Zealand</vt:lpstr>
      <vt:lpstr>Concluding Points from seminar</vt:lpstr>
      <vt:lpstr>The hypocrisy of using corporal punishment with children is well summed up by child psychologist, Haim Ginnot. </vt:lpstr>
      <vt:lpstr>Recommendations</vt:lpstr>
      <vt:lpstr>What can you do?</vt:lpstr>
      <vt:lpstr>Acknowledgements</vt:lpstr>
      <vt:lpstr>Discussion questions or comments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2021-11 Seminar title card</dc:title>
  <dc:creator>Carys Chainey</dc:creator>
  <cp:keywords>DAExFWtQTeM,BACjCPxW9LI</cp:keywords>
  <cp:lastModifiedBy>Sarah Whittle</cp:lastModifiedBy>
  <cp:revision>17</cp:revision>
  <dcterms:created xsi:type="dcterms:W3CDTF">2022-07-17T09:27:46Z</dcterms:created>
  <dcterms:modified xsi:type="dcterms:W3CDTF">2022-07-25T23:41:12Z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2021-11-29T00:00:00Z</vt:filetime>
  </property>
  <property fmtid="{D5CDD505-2E9C-101B-9397-08002B2CF9AE}" pid="3" name="Creator">
    <vt:lpwstr>Canva</vt:lpwstr>
  </property>
  <property fmtid="{D5CDD505-2E9C-101B-9397-08002B2CF9AE}" pid="4" name="LastSaved">
    <vt:filetime>2022-07-17T00:00:00Z</vt:filetime>
  </property>
  <property fmtid="{D5CDD505-2E9C-101B-9397-08002B2CF9AE}" pid="5" name="Producer">
    <vt:lpwstr>Canva</vt:lpwstr>
  </property>
</Properties>
</file>